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mp" ContentType="image/p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580" r:id="rId1"/>
  </p:sldMasterIdLst>
  <p:notesMasterIdLst>
    <p:notesMasterId r:id="rId25"/>
  </p:notesMasterIdLst>
  <p:sldIdLst>
    <p:sldId id="256" r:id="rId2"/>
    <p:sldId id="279" r:id="rId3"/>
    <p:sldId id="283" r:id="rId4"/>
    <p:sldId id="294" r:id="rId5"/>
    <p:sldId id="257" r:id="rId6"/>
    <p:sldId id="258" r:id="rId7"/>
    <p:sldId id="296" r:id="rId8"/>
    <p:sldId id="264" r:id="rId9"/>
    <p:sldId id="261" r:id="rId10"/>
    <p:sldId id="265" r:id="rId11"/>
    <p:sldId id="266" r:id="rId12"/>
    <p:sldId id="263" r:id="rId13"/>
    <p:sldId id="293" r:id="rId14"/>
    <p:sldId id="297" r:id="rId15"/>
    <p:sldId id="271" r:id="rId16"/>
    <p:sldId id="273" r:id="rId17"/>
    <p:sldId id="285" r:id="rId18"/>
    <p:sldId id="275" r:id="rId19"/>
    <p:sldId id="282" r:id="rId20"/>
    <p:sldId id="269" r:id="rId21"/>
    <p:sldId id="259" r:id="rId22"/>
    <p:sldId id="298" r:id="rId23"/>
    <p:sldId id="299"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FBEE5"/>
    <a:srgbClr val="D9F5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B50D818-3F63-4D98-9C20-4A58294D0D74}" v="1" dt="2023-04-08T01:58:13.11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147" autoAdjust="0"/>
    <p:restoredTop sz="94268"/>
  </p:normalViewPr>
  <p:slideViewPr>
    <p:cSldViewPr snapToGrid="0">
      <p:cViewPr varScale="1">
        <p:scale>
          <a:sx n="104" d="100"/>
          <a:sy n="104" d="100"/>
        </p:scale>
        <p:origin x="402" y="1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ema Aragones" userId="4cb6d0942c643e0f" providerId="LiveId" clId="{4B50D818-3F63-4D98-9C20-4A58294D0D74}"/>
    <pc:docChg chg="undo custSel modSld">
      <pc:chgData name="Nema Aragones" userId="4cb6d0942c643e0f" providerId="LiveId" clId="{4B50D818-3F63-4D98-9C20-4A58294D0D74}" dt="2023-04-08T02:38:13.998" v="1022" actId="6549"/>
      <pc:docMkLst>
        <pc:docMk/>
      </pc:docMkLst>
      <pc:sldChg chg="addSp delSp modSp mod modNotesTx">
        <pc:chgData name="Nema Aragones" userId="4cb6d0942c643e0f" providerId="LiveId" clId="{4B50D818-3F63-4D98-9C20-4A58294D0D74}" dt="2023-04-08T02:38:13.998" v="1022" actId="6549"/>
        <pc:sldMkLst>
          <pc:docMk/>
          <pc:sldMk cId="217760321" sldId="283"/>
        </pc:sldMkLst>
        <pc:spChg chg="add del mod">
          <ac:chgData name="Nema Aragones" userId="4cb6d0942c643e0f" providerId="LiveId" clId="{4B50D818-3F63-4D98-9C20-4A58294D0D74}" dt="2023-04-08T01:48:35.429" v="4" actId="22"/>
          <ac:spMkLst>
            <pc:docMk/>
            <pc:sldMk cId="217760321" sldId="283"/>
            <ac:spMk id="4" creationId="{F7705BC2-1E6B-7F36-FBC2-051369467F40}"/>
          </ac:spMkLst>
        </pc:spChg>
        <pc:spChg chg="mod">
          <ac:chgData name="Nema Aragones" userId="4cb6d0942c643e0f" providerId="LiveId" clId="{4B50D818-3F63-4D98-9C20-4A58294D0D74}" dt="2023-04-08T02:38:13.998" v="1022" actId="6549"/>
          <ac:spMkLst>
            <pc:docMk/>
            <pc:sldMk cId="217760321" sldId="283"/>
            <ac:spMk id="5" creationId="{8297C5DD-D306-0313-1820-B886B20AE988}"/>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4F16FB7-EEBF-42C3-8185-2250C2805E3E}" type="doc">
      <dgm:prSet loTypeId="urn:microsoft.com/office/officeart/2005/8/layout/vProcess5" loCatId="process" qsTypeId="urn:microsoft.com/office/officeart/2005/8/quickstyle/simple5" qsCatId="simple" csTypeId="urn:microsoft.com/office/officeart/2005/8/colors/colorful1" csCatId="colorful" phldr="1"/>
      <dgm:spPr/>
      <dgm:t>
        <a:bodyPr/>
        <a:lstStyle/>
        <a:p>
          <a:endParaRPr lang="en-US"/>
        </a:p>
      </dgm:t>
    </dgm:pt>
    <dgm:pt modelId="{3C76932B-E63F-49BB-BB78-5767BCE4203C}">
      <dgm:prSet/>
      <dgm:spPr/>
      <dgm:t>
        <a:bodyPr/>
        <a:lstStyle/>
        <a:p>
          <a:r>
            <a:rPr lang="en-US" dirty="0"/>
            <a:t>Anthony Pino</a:t>
          </a:r>
        </a:p>
      </dgm:t>
    </dgm:pt>
    <dgm:pt modelId="{527A3786-497E-4372-A4D6-142D83024DCC}" type="parTrans" cxnId="{B04ED267-BAEF-4C6B-A161-F1A523391AA2}">
      <dgm:prSet/>
      <dgm:spPr/>
      <dgm:t>
        <a:bodyPr/>
        <a:lstStyle/>
        <a:p>
          <a:endParaRPr lang="en-US"/>
        </a:p>
      </dgm:t>
    </dgm:pt>
    <dgm:pt modelId="{51CF7D3F-5898-4451-AE2D-92E8B1557402}" type="sibTrans" cxnId="{B04ED267-BAEF-4C6B-A161-F1A523391AA2}">
      <dgm:prSet/>
      <dgm:spPr/>
      <dgm:t>
        <a:bodyPr/>
        <a:lstStyle/>
        <a:p>
          <a:endParaRPr lang="en-US" dirty="0"/>
        </a:p>
      </dgm:t>
    </dgm:pt>
    <dgm:pt modelId="{537DA513-D18F-4745-8952-62D9EAE333D2}">
      <dgm:prSet/>
      <dgm:spPr/>
      <dgm:t>
        <a:bodyPr/>
        <a:lstStyle/>
        <a:p>
          <a:r>
            <a:rPr lang="en-US" b="0" dirty="0"/>
            <a:t>Debra Mcnulty</a:t>
          </a:r>
          <a:endParaRPr lang="en-US" dirty="0"/>
        </a:p>
      </dgm:t>
    </dgm:pt>
    <dgm:pt modelId="{BA344CF8-9624-407C-B13D-DD5F651D5D81}" type="parTrans" cxnId="{45C3C535-926A-40EB-9C00-688C6E4651AB}">
      <dgm:prSet/>
      <dgm:spPr/>
      <dgm:t>
        <a:bodyPr/>
        <a:lstStyle/>
        <a:p>
          <a:endParaRPr lang="en-US"/>
        </a:p>
      </dgm:t>
    </dgm:pt>
    <dgm:pt modelId="{CCFB80ED-2C41-44C4-B1F6-9FD470458513}" type="sibTrans" cxnId="{45C3C535-926A-40EB-9C00-688C6E4651AB}">
      <dgm:prSet/>
      <dgm:spPr/>
      <dgm:t>
        <a:bodyPr/>
        <a:lstStyle/>
        <a:p>
          <a:endParaRPr lang="en-US" dirty="0"/>
        </a:p>
      </dgm:t>
    </dgm:pt>
    <dgm:pt modelId="{314D8F6B-F142-4D3D-9E6E-085F97D10243}">
      <dgm:prSet/>
      <dgm:spPr/>
      <dgm:t>
        <a:bodyPr/>
        <a:lstStyle/>
        <a:p>
          <a:r>
            <a:rPr lang="en-US" dirty="0"/>
            <a:t>Nema Aragones</a:t>
          </a:r>
        </a:p>
      </dgm:t>
    </dgm:pt>
    <dgm:pt modelId="{7E1D2711-7908-4634-9890-DE774D82EA8A}" type="parTrans" cxnId="{8E388D82-D47A-44FE-BF27-58485798D6BC}">
      <dgm:prSet/>
      <dgm:spPr/>
      <dgm:t>
        <a:bodyPr/>
        <a:lstStyle/>
        <a:p>
          <a:endParaRPr lang="en-US"/>
        </a:p>
      </dgm:t>
    </dgm:pt>
    <dgm:pt modelId="{1C0A2031-A737-4307-9290-0FD2151986AB}" type="sibTrans" cxnId="{8E388D82-D47A-44FE-BF27-58485798D6BC}">
      <dgm:prSet/>
      <dgm:spPr/>
      <dgm:t>
        <a:bodyPr/>
        <a:lstStyle/>
        <a:p>
          <a:endParaRPr lang="en-US" dirty="0"/>
        </a:p>
      </dgm:t>
    </dgm:pt>
    <dgm:pt modelId="{26363CFB-E0F7-4CBB-B37F-31545A5D61CC}">
      <dgm:prSet/>
      <dgm:spPr/>
      <dgm:t>
        <a:bodyPr/>
        <a:lstStyle/>
        <a:p>
          <a:r>
            <a:rPr lang="en-US" dirty="0"/>
            <a:t>Robert Bellgraph </a:t>
          </a:r>
        </a:p>
      </dgm:t>
    </dgm:pt>
    <dgm:pt modelId="{4874B20C-BB40-42C9-A638-E52FAA6CD592}" type="parTrans" cxnId="{7F577C01-2849-4E5D-AF57-F8433049BBD8}">
      <dgm:prSet/>
      <dgm:spPr/>
      <dgm:t>
        <a:bodyPr/>
        <a:lstStyle/>
        <a:p>
          <a:endParaRPr lang="en-US"/>
        </a:p>
      </dgm:t>
    </dgm:pt>
    <dgm:pt modelId="{C72BE82F-7A48-46FC-8222-6B637F27FA16}" type="sibTrans" cxnId="{7F577C01-2849-4E5D-AF57-F8433049BBD8}">
      <dgm:prSet/>
      <dgm:spPr/>
      <dgm:t>
        <a:bodyPr/>
        <a:lstStyle/>
        <a:p>
          <a:endParaRPr lang="en-US"/>
        </a:p>
      </dgm:t>
    </dgm:pt>
    <dgm:pt modelId="{EF842D74-DEB5-424A-9E6F-4ACEA2F1E9A3}" type="pres">
      <dgm:prSet presAssocID="{E4F16FB7-EEBF-42C3-8185-2250C2805E3E}" presName="outerComposite" presStyleCnt="0">
        <dgm:presLayoutVars>
          <dgm:chMax val="5"/>
          <dgm:dir/>
          <dgm:resizeHandles val="exact"/>
        </dgm:presLayoutVars>
      </dgm:prSet>
      <dgm:spPr/>
    </dgm:pt>
    <dgm:pt modelId="{6B3813D7-D8E6-46A8-82D4-64CC6F3F3812}" type="pres">
      <dgm:prSet presAssocID="{E4F16FB7-EEBF-42C3-8185-2250C2805E3E}" presName="dummyMaxCanvas" presStyleCnt="0">
        <dgm:presLayoutVars/>
      </dgm:prSet>
      <dgm:spPr/>
    </dgm:pt>
    <dgm:pt modelId="{1E74ACD0-D70D-44DF-8CB3-607A674F2CCF}" type="pres">
      <dgm:prSet presAssocID="{E4F16FB7-EEBF-42C3-8185-2250C2805E3E}" presName="FourNodes_1" presStyleLbl="node1" presStyleIdx="0" presStyleCnt="4" custLinFactNeighborX="-390">
        <dgm:presLayoutVars>
          <dgm:bulletEnabled val="1"/>
        </dgm:presLayoutVars>
      </dgm:prSet>
      <dgm:spPr/>
    </dgm:pt>
    <dgm:pt modelId="{BCC01639-06B7-4F19-84DD-3E277D656CCF}" type="pres">
      <dgm:prSet presAssocID="{E4F16FB7-EEBF-42C3-8185-2250C2805E3E}" presName="FourNodes_2" presStyleLbl="node1" presStyleIdx="1" presStyleCnt="4">
        <dgm:presLayoutVars>
          <dgm:bulletEnabled val="1"/>
        </dgm:presLayoutVars>
      </dgm:prSet>
      <dgm:spPr/>
    </dgm:pt>
    <dgm:pt modelId="{5ED64909-0183-4078-A941-AE3B384061DC}" type="pres">
      <dgm:prSet presAssocID="{E4F16FB7-EEBF-42C3-8185-2250C2805E3E}" presName="FourNodes_3" presStyleLbl="node1" presStyleIdx="2" presStyleCnt="4">
        <dgm:presLayoutVars>
          <dgm:bulletEnabled val="1"/>
        </dgm:presLayoutVars>
      </dgm:prSet>
      <dgm:spPr/>
    </dgm:pt>
    <dgm:pt modelId="{9F5C1BC0-AABE-4199-86FF-8A2B7629CD3A}" type="pres">
      <dgm:prSet presAssocID="{E4F16FB7-EEBF-42C3-8185-2250C2805E3E}" presName="FourNodes_4" presStyleLbl="node1" presStyleIdx="3" presStyleCnt="4">
        <dgm:presLayoutVars>
          <dgm:bulletEnabled val="1"/>
        </dgm:presLayoutVars>
      </dgm:prSet>
      <dgm:spPr/>
    </dgm:pt>
    <dgm:pt modelId="{3563AB78-2675-4809-A921-86D30236A6C0}" type="pres">
      <dgm:prSet presAssocID="{E4F16FB7-EEBF-42C3-8185-2250C2805E3E}" presName="FourConn_1-2" presStyleLbl="fgAccFollowNode1" presStyleIdx="0" presStyleCnt="3">
        <dgm:presLayoutVars>
          <dgm:bulletEnabled val="1"/>
        </dgm:presLayoutVars>
      </dgm:prSet>
      <dgm:spPr/>
    </dgm:pt>
    <dgm:pt modelId="{AA3A077C-9E0F-4B4D-B9D8-1AA761D36CB4}" type="pres">
      <dgm:prSet presAssocID="{E4F16FB7-EEBF-42C3-8185-2250C2805E3E}" presName="FourConn_2-3" presStyleLbl="fgAccFollowNode1" presStyleIdx="1" presStyleCnt="3">
        <dgm:presLayoutVars>
          <dgm:bulletEnabled val="1"/>
        </dgm:presLayoutVars>
      </dgm:prSet>
      <dgm:spPr/>
    </dgm:pt>
    <dgm:pt modelId="{F3393546-24A6-4960-8689-2BBC0CDF4A03}" type="pres">
      <dgm:prSet presAssocID="{E4F16FB7-EEBF-42C3-8185-2250C2805E3E}" presName="FourConn_3-4" presStyleLbl="fgAccFollowNode1" presStyleIdx="2" presStyleCnt="3">
        <dgm:presLayoutVars>
          <dgm:bulletEnabled val="1"/>
        </dgm:presLayoutVars>
      </dgm:prSet>
      <dgm:spPr/>
    </dgm:pt>
    <dgm:pt modelId="{3AD0B9EE-25C3-4572-AC59-39526472F28D}" type="pres">
      <dgm:prSet presAssocID="{E4F16FB7-EEBF-42C3-8185-2250C2805E3E}" presName="FourNodes_1_text" presStyleLbl="node1" presStyleIdx="3" presStyleCnt="4">
        <dgm:presLayoutVars>
          <dgm:bulletEnabled val="1"/>
        </dgm:presLayoutVars>
      </dgm:prSet>
      <dgm:spPr/>
    </dgm:pt>
    <dgm:pt modelId="{123B053F-1D1F-4E77-95B3-276E79B25D3F}" type="pres">
      <dgm:prSet presAssocID="{E4F16FB7-EEBF-42C3-8185-2250C2805E3E}" presName="FourNodes_2_text" presStyleLbl="node1" presStyleIdx="3" presStyleCnt="4">
        <dgm:presLayoutVars>
          <dgm:bulletEnabled val="1"/>
        </dgm:presLayoutVars>
      </dgm:prSet>
      <dgm:spPr/>
    </dgm:pt>
    <dgm:pt modelId="{D2360C3A-0605-456E-8310-1DEA07713C15}" type="pres">
      <dgm:prSet presAssocID="{E4F16FB7-EEBF-42C3-8185-2250C2805E3E}" presName="FourNodes_3_text" presStyleLbl="node1" presStyleIdx="3" presStyleCnt="4">
        <dgm:presLayoutVars>
          <dgm:bulletEnabled val="1"/>
        </dgm:presLayoutVars>
      </dgm:prSet>
      <dgm:spPr/>
    </dgm:pt>
    <dgm:pt modelId="{DE3C5B33-0EBE-47CF-A553-B870FB793F52}" type="pres">
      <dgm:prSet presAssocID="{E4F16FB7-EEBF-42C3-8185-2250C2805E3E}" presName="FourNodes_4_text" presStyleLbl="node1" presStyleIdx="3" presStyleCnt="4">
        <dgm:presLayoutVars>
          <dgm:bulletEnabled val="1"/>
        </dgm:presLayoutVars>
      </dgm:prSet>
      <dgm:spPr/>
    </dgm:pt>
  </dgm:ptLst>
  <dgm:cxnLst>
    <dgm:cxn modelId="{7F577C01-2849-4E5D-AF57-F8433049BBD8}" srcId="{E4F16FB7-EEBF-42C3-8185-2250C2805E3E}" destId="{26363CFB-E0F7-4CBB-B37F-31545A5D61CC}" srcOrd="3" destOrd="0" parTransId="{4874B20C-BB40-42C9-A638-E52FAA6CD592}" sibTransId="{C72BE82F-7A48-46FC-8222-6B637F27FA16}"/>
    <dgm:cxn modelId="{90C51406-30B9-46E9-A827-FCD0EFD4C415}" type="presOf" srcId="{537DA513-D18F-4745-8952-62D9EAE333D2}" destId="{BCC01639-06B7-4F19-84DD-3E277D656CCF}" srcOrd="0" destOrd="0" presId="urn:microsoft.com/office/officeart/2005/8/layout/vProcess5"/>
    <dgm:cxn modelId="{530A3712-C2CC-481B-98C2-21E2A3AD06C9}" type="presOf" srcId="{3C76932B-E63F-49BB-BB78-5767BCE4203C}" destId="{1E74ACD0-D70D-44DF-8CB3-607A674F2CCF}" srcOrd="0" destOrd="0" presId="urn:microsoft.com/office/officeart/2005/8/layout/vProcess5"/>
    <dgm:cxn modelId="{45C3C535-926A-40EB-9C00-688C6E4651AB}" srcId="{E4F16FB7-EEBF-42C3-8185-2250C2805E3E}" destId="{537DA513-D18F-4745-8952-62D9EAE333D2}" srcOrd="1" destOrd="0" parTransId="{BA344CF8-9624-407C-B13D-DD5F651D5D81}" sibTransId="{CCFB80ED-2C41-44C4-B1F6-9FD470458513}"/>
    <dgm:cxn modelId="{8CC3C85F-B7AA-4356-A176-FA8C1EA0A7F8}" type="presOf" srcId="{3C76932B-E63F-49BB-BB78-5767BCE4203C}" destId="{3AD0B9EE-25C3-4572-AC59-39526472F28D}" srcOrd="1" destOrd="0" presId="urn:microsoft.com/office/officeart/2005/8/layout/vProcess5"/>
    <dgm:cxn modelId="{B04ED267-BAEF-4C6B-A161-F1A523391AA2}" srcId="{E4F16FB7-EEBF-42C3-8185-2250C2805E3E}" destId="{3C76932B-E63F-49BB-BB78-5767BCE4203C}" srcOrd="0" destOrd="0" parTransId="{527A3786-497E-4372-A4D6-142D83024DCC}" sibTransId="{51CF7D3F-5898-4451-AE2D-92E8B1557402}"/>
    <dgm:cxn modelId="{539B3A6D-9946-483E-B1C9-A504AE0004F4}" type="presOf" srcId="{26363CFB-E0F7-4CBB-B37F-31545A5D61CC}" destId="{9F5C1BC0-AABE-4199-86FF-8A2B7629CD3A}" srcOrd="0" destOrd="0" presId="urn:microsoft.com/office/officeart/2005/8/layout/vProcess5"/>
    <dgm:cxn modelId="{ED07E770-EC1E-4A1F-BED3-87D02A30E8C3}" type="presOf" srcId="{314D8F6B-F142-4D3D-9E6E-085F97D10243}" destId="{5ED64909-0183-4078-A941-AE3B384061DC}" srcOrd="0" destOrd="0" presId="urn:microsoft.com/office/officeart/2005/8/layout/vProcess5"/>
    <dgm:cxn modelId="{8E388D82-D47A-44FE-BF27-58485798D6BC}" srcId="{E4F16FB7-EEBF-42C3-8185-2250C2805E3E}" destId="{314D8F6B-F142-4D3D-9E6E-085F97D10243}" srcOrd="2" destOrd="0" parTransId="{7E1D2711-7908-4634-9890-DE774D82EA8A}" sibTransId="{1C0A2031-A737-4307-9290-0FD2151986AB}"/>
    <dgm:cxn modelId="{80BAC2A7-3F4D-4896-9374-EE050DB55B44}" type="presOf" srcId="{26363CFB-E0F7-4CBB-B37F-31545A5D61CC}" destId="{DE3C5B33-0EBE-47CF-A553-B870FB793F52}" srcOrd="1" destOrd="0" presId="urn:microsoft.com/office/officeart/2005/8/layout/vProcess5"/>
    <dgm:cxn modelId="{9B0588A9-75D0-4D28-9332-E67378459D48}" type="presOf" srcId="{314D8F6B-F142-4D3D-9E6E-085F97D10243}" destId="{D2360C3A-0605-456E-8310-1DEA07713C15}" srcOrd="1" destOrd="0" presId="urn:microsoft.com/office/officeart/2005/8/layout/vProcess5"/>
    <dgm:cxn modelId="{17D928AE-9859-462F-AF4D-FCF7219ABB22}" type="presOf" srcId="{51CF7D3F-5898-4451-AE2D-92E8B1557402}" destId="{3563AB78-2675-4809-A921-86D30236A6C0}" srcOrd="0" destOrd="0" presId="urn:microsoft.com/office/officeart/2005/8/layout/vProcess5"/>
    <dgm:cxn modelId="{541C68B4-ACB8-49D6-940B-C82BCD8F652C}" type="presOf" srcId="{CCFB80ED-2C41-44C4-B1F6-9FD470458513}" destId="{AA3A077C-9E0F-4B4D-B9D8-1AA761D36CB4}" srcOrd="0" destOrd="0" presId="urn:microsoft.com/office/officeart/2005/8/layout/vProcess5"/>
    <dgm:cxn modelId="{B92613C4-92AA-4214-BC88-E98047E9BC86}" type="presOf" srcId="{1C0A2031-A737-4307-9290-0FD2151986AB}" destId="{F3393546-24A6-4960-8689-2BBC0CDF4A03}" srcOrd="0" destOrd="0" presId="urn:microsoft.com/office/officeart/2005/8/layout/vProcess5"/>
    <dgm:cxn modelId="{BF1916D1-1C3B-48A2-977F-791221C2BF80}" type="presOf" srcId="{E4F16FB7-EEBF-42C3-8185-2250C2805E3E}" destId="{EF842D74-DEB5-424A-9E6F-4ACEA2F1E9A3}" srcOrd="0" destOrd="0" presId="urn:microsoft.com/office/officeart/2005/8/layout/vProcess5"/>
    <dgm:cxn modelId="{B58C8BDB-0E0A-481F-9CC6-3E057169E83E}" type="presOf" srcId="{537DA513-D18F-4745-8952-62D9EAE333D2}" destId="{123B053F-1D1F-4E77-95B3-276E79B25D3F}" srcOrd="1" destOrd="0" presId="urn:microsoft.com/office/officeart/2005/8/layout/vProcess5"/>
    <dgm:cxn modelId="{86BDA5AA-D7A6-495F-8D55-8D498CB8DA3E}" type="presParOf" srcId="{EF842D74-DEB5-424A-9E6F-4ACEA2F1E9A3}" destId="{6B3813D7-D8E6-46A8-82D4-64CC6F3F3812}" srcOrd="0" destOrd="0" presId="urn:microsoft.com/office/officeart/2005/8/layout/vProcess5"/>
    <dgm:cxn modelId="{DAE6F64F-A49B-4722-B012-1AF0C8A6AF4A}" type="presParOf" srcId="{EF842D74-DEB5-424A-9E6F-4ACEA2F1E9A3}" destId="{1E74ACD0-D70D-44DF-8CB3-607A674F2CCF}" srcOrd="1" destOrd="0" presId="urn:microsoft.com/office/officeart/2005/8/layout/vProcess5"/>
    <dgm:cxn modelId="{DC238CB0-A6C3-42C8-91B8-837478E7004B}" type="presParOf" srcId="{EF842D74-DEB5-424A-9E6F-4ACEA2F1E9A3}" destId="{BCC01639-06B7-4F19-84DD-3E277D656CCF}" srcOrd="2" destOrd="0" presId="urn:microsoft.com/office/officeart/2005/8/layout/vProcess5"/>
    <dgm:cxn modelId="{1FAE7727-2A44-4EBF-9132-740AA80EC7C6}" type="presParOf" srcId="{EF842D74-DEB5-424A-9E6F-4ACEA2F1E9A3}" destId="{5ED64909-0183-4078-A941-AE3B384061DC}" srcOrd="3" destOrd="0" presId="urn:microsoft.com/office/officeart/2005/8/layout/vProcess5"/>
    <dgm:cxn modelId="{DE727FBD-8A78-40E1-8D1B-21630E260B2D}" type="presParOf" srcId="{EF842D74-DEB5-424A-9E6F-4ACEA2F1E9A3}" destId="{9F5C1BC0-AABE-4199-86FF-8A2B7629CD3A}" srcOrd="4" destOrd="0" presId="urn:microsoft.com/office/officeart/2005/8/layout/vProcess5"/>
    <dgm:cxn modelId="{90113ACF-8DD3-4D99-BECD-2FAB88F5368F}" type="presParOf" srcId="{EF842D74-DEB5-424A-9E6F-4ACEA2F1E9A3}" destId="{3563AB78-2675-4809-A921-86D30236A6C0}" srcOrd="5" destOrd="0" presId="urn:microsoft.com/office/officeart/2005/8/layout/vProcess5"/>
    <dgm:cxn modelId="{B4EAB3EC-5D39-4ECC-8F74-EC8233F91794}" type="presParOf" srcId="{EF842D74-DEB5-424A-9E6F-4ACEA2F1E9A3}" destId="{AA3A077C-9E0F-4B4D-B9D8-1AA761D36CB4}" srcOrd="6" destOrd="0" presId="urn:microsoft.com/office/officeart/2005/8/layout/vProcess5"/>
    <dgm:cxn modelId="{961D74F2-2B5D-47A5-9308-626FADD0C077}" type="presParOf" srcId="{EF842D74-DEB5-424A-9E6F-4ACEA2F1E9A3}" destId="{F3393546-24A6-4960-8689-2BBC0CDF4A03}" srcOrd="7" destOrd="0" presId="urn:microsoft.com/office/officeart/2005/8/layout/vProcess5"/>
    <dgm:cxn modelId="{54A1ED20-554B-49FC-B23B-8DA36861B826}" type="presParOf" srcId="{EF842D74-DEB5-424A-9E6F-4ACEA2F1E9A3}" destId="{3AD0B9EE-25C3-4572-AC59-39526472F28D}" srcOrd="8" destOrd="0" presId="urn:microsoft.com/office/officeart/2005/8/layout/vProcess5"/>
    <dgm:cxn modelId="{FA6D9267-3F77-4E1A-AF5B-B03B030ACDB4}" type="presParOf" srcId="{EF842D74-DEB5-424A-9E6F-4ACEA2F1E9A3}" destId="{123B053F-1D1F-4E77-95B3-276E79B25D3F}" srcOrd="9" destOrd="0" presId="urn:microsoft.com/office/officeart/2005/8/layout/vProcess5"/>
    <dgm:cxn modelId="{34B66558-9FAB-4495-8EE0-BD7809A44CBF}" type="presParOf" srcId="{EF842D74-DEB5-424A-9E6F-4ACEA2F1E9A3}" destId="{D2360C3A-0605-456E-8310-1DEA07713C15}" srcOrd="10" destOrd="0" presId="urn:microsoft.com/office/officeart/2005/8/layout/vProcess5"/>
    <dgm:cxn modelId="{D67DC0EE-82BA-491B-8C6D-F89230B7852F}" type="presParOf" srcId="{EF842D74-DEB5-424A-9E6F-4ACEA2F1E9A3}" destId="{DE3C5B33-0EBE-47CF-A553-B870FB793F52}" srcOrd="11"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E74ACD0-D70D-44DF-8CB3-607A674F2CCF}">
      <dsp:nvSpPr>
        <dsp:cNvPr id="0" name=""/>
        <dsp:cNvSpPr/>
      </dsp:nvSpPr>
      <dsp:spPr>
        <a:xfrm>
          <a:off x="0" y="0"/>
          <a:ext cx="8186420" cy="957294"/>
        </a:xfrm>
        <a:prstGeom prst="roundRect">
          <a:avLst>
            <a:gd name="adj" fmla="val 10000"/>
          </a:avLst>
        </a:prstGeom>
        <a:gradFill rotWithShape="0">
          <a:gsLst>
            <a:gs pos="0">
              <a:schemeClr val="accent2">
                <a:hueOff val="0"/>
                <a:satOff val="0"/>
                <a:lumOff val="0"/>
                <a:alphaOff val="0"/>
                <a:tint val="96000"/>
                <a:satMod val="100000"/>
                <a:lumMod val="104000"/>
              </a:schemeClr>
            </a:gs>
            <a:gs pos="78000">
              <a:schemeClr val="accent2">
                <a:hueOff val="0"/>
                <a:satOff val="0"/>
                <a:lumOff val="0"/>
                <a:alphaOff val="0"/>
                <a:shade val="100000"/>
                <a:satMod val="110000"/>
                <a:lumMod val="100000"/>
              </a:schemeClr>
            </a:gs>
          </a:gsLst>
          <a:lin ang="5400000" scaled="0"/>
        </a:gradFill>
        <a:ln>
          <a:noFill/>
        </a:ln>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dsp:spPr>
      <dsp:style>
        <a:lnRef idx="0">
          <a:scrgbClr r="0" g="0" b="0"/>
        </a:lnRef>
        <a:fillRef idx="3">
          <a:scrgbClr r="0" g="0" b="0"/>
        </a:fillRef>
        <a:effectRef idx="3">
          <a:scrgbClr r="0" g="0" b="0"/>
        </a:effectRef>
        <a:fontRef idx="minor">
          <a:schemeClr val="lt1"/>
        </a:fontRef>
      </dsp:style>
      <dsp:txBody>
        <a:bodyPr spcFirstLastPara="0" vert="horz" wrap="square" lIns="156210" tIns="156210" rIns="156210" bIns="156210" numCol="1" spcCol="1270" anchor="ctr" anchorCtr="0">
          <a:noAutofit/>
        </a:bodyPr>
        <a:lstStyle/>
        <a:p>
          <a:pPr marL="0" lvl="0" indent="0" algn="l" defTabSz="1822450">
            <a:lnSpc>
              <a:spcPct val="90000"/>
            </a:lnSpc>
            <a:spcBef>
              <a:spcPct val="0"/>
            </a:spcBef>
            <a:spcAft>
              <a:spcPct val="35000"/>
            </a:spcAft>
            <a:buNone/>
          </a:pPr>
          <a:r>
            <a:rPr lang="en-US" sz="4100" kern="1200" dirty="0"/>
            <a:t>Anthony Pino</a:t>
          </a:r>
        </a:p>
      </dsp:txBody>
      <dsp:txXfrm>
        <a:off x="28038" y="28038"/>
        <a:ext cx="7072533" cy="901218"/>
      </dsp:txXfrm>
    </dsp:sp>
    <dsp:sp modelId="{BCC01639-06B7-4F19-84DD-3E277D656CCF}">
      <dsp:nvSpPr>
        <dsp:cNvPr id="0" name=""/>
        <dsp:cNvSpPr/>
      </dsp:nvSpPr>
      <dsp:spPr>
        <a:xfrm>
          <a:off x="685612" y="1131347"/>
          <a:ext cx="8186420" cy="957294"/>
        </a:xfrm>
        <a:prstGeom prst="roundRect">
          <a:avLst>
            <a:gd name="adj" fmla="val 10000"/>
          </a:avLst>
        </a:prstGeom>
        <a:gradFill rotWithShape="0">
          <a:gsLst>
            <a:gs pos="0">
              <a:schemeClr val="accent3">
                <a:hueOff val="0"/>
                <a:satOff val="0"/>
                <a:lumOff val="0"/>
                <a:alphaOff val="0"/>
                <a:tint val="96000"/>
                <a:satMod val="100000"/>
                <a:lumMod val="104000"/>
              </a:schemeClr>
            </a:gs>
            <a:gs pos="78000">
              <a:schemeClr val="accent3">
                <a:hueOff val="0"/>
                <a:satOff val="0"/>
                <a:lumOff val="0"/>
                <a:alphaOff val="0"/>
                <a:shade val="100000"/>
                <a:satMod val="110000"/>
                <a:lumMod val="100000"/>
              </a:schemeClr>
            </a:gs>
          </a:gsLst>
          <a:lin ang="5400000" scaled="0"/>
        </a:gradFill>
        <a:ln>
          <a:noFill/>
        </a:ln>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dsp:spPr>
      <dsp:style>
        <a:lnRef idx="0">
          <a:scrgbClr r="0" g="0" b="0"/>
        </a:lnRef>
        <a:fillRef idx="3">
          <a:scrgbClr r="0" g="0" b="0"/>
        </a:fillRef>
        <a:effectRef idx="3">
          <a:scrgbClr r="0" g="0" b="0"/>
        </a:effectRef>
        <a:fontRef idx="minor">
          <a:schemeClr val="lt1"/>
        </a:fontRef>
      </dsp:style>
      <dsp:txBody>
        <a:bodyPr spcFirstLastPara="0" vert="horz" wrap="square" lIns="156210" tIns="156210" rIns="156210" bIns="156210" numCol="1" spcCol="1270" anchor="ctr" anchorCtr="0">
          <a:noAutofit/>
        </a:bodyPr>
        <a:lstStyle/>
        <a:p>
          <a:pPr marL="0" lvl="0" indent="0" algn="l" defTabSz="1822450">
            <a:lnSpc>
              <a:spcPct val="90000"/>
            </a:lnSpc>
            <a:spcBef>
              <a:spcPct val="0"/>
            </a:spcBef>
            <a:spcAft>
              <a:spcPct val="35000"/>
            </a:spcAft>
            <a:buNone/>
          </a:pPr>
          <a:r>
            <a:rPr lang="en-US" sz="4100" b="0" kern="1200" dirty="0"/>
            <a:t>Debra Mcnulty</a:t>
          </a:r>
          <a:endParaRPr lang="en-US" sz="4100" kern="1200" dirty="0"/>
        </a:p>
      </dsp:txBody>
      <dsp:txXfrm>
        <a:off x="713650" y="1159385"/>
        <a:ext cx="6822489" cy="901218"/>
      </dsp:txXfrm>
    </dsp:sp>
    <dsp:sp modelId="{5ED64909-0183-4078-A941-AE3B384061DC}">
      <dsp:nvSpPr>
        <dsp:cNvPr id="0" name=""/>
        <dsp:cNvSpPr/>
      </dsp:nvSpPr>
      <dsp:spPr>
        <a:xfrm>
          <a:off x="1360992" y="2262695"/>
          <a:ext cx="8186420" cy="957294"/>
        </a:xfrm>
        <a:prstGeom prst="roundRect">
          <a:avLst>
            <a:gd name="adj" fmla="val 10000"/>
          </a:avLst>
        </a:prstGeom>
        <a:gradFill rotWithShape="0">
          <a:gsLst>
            <a:gs pos="0">
              <a:schemeClr val="accent4">
                <a:hueOff val="0"/>
                <a:satOff val="0"/>
                <a:lumOff val="0"/>
                <a:alphaOff val="0"/>
                <a:tint val="96000"/>
                <a:satMod val="100000"/>
                <a:lumMod val="104000"/>
              </a:schemeClr>
            </a:gs>
            <a:gs pos="78000">
              <a:schemeClr val="accent4">
                <a:hueOff val="0"/>
                <a:satOff val="0"/>
                <a:lumOff val="0"/>
                <a:alphaOff val="0"/>
                <a:shade val="100000"/>
                <a:satMod val="110000"/>
                <a:lumMod val="100000"/>
              </a:schemeClr>
            </a:gs>
          </a:gsLst>
          <a:lin ang="5400000" scaled="0"/>
        </a:gradFill>
        <a:ln>
          <a:noFill/>
        </a:ln>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dsp:spPr>
      <dsp:style>
        <a:lnRef idx="0">
          <a:scrgbClr r="0" g="0" b="0"/>
        </a:lnRef>
        <a:fillRef idx="3">
          <a:scrgbClr r="0" g="0" b="0"/>
        </a:fillRef>
        <a:effectRef idx="3">
          <a:scrgbClr r="0" g="0" b="0"/>
        </a:effectRef>
        <a:fontRef idx="minor">
          <a:schemeClr val="lt1"/>
        </a:fontRef>
      </dsp:style>
      <dsp:txBody>
        <a:bodyPr spcFirstLastPara="0" vert="horz" wrap="square" lIns="156210" tIns="156210" rIns="156210" bIns="156210" numCol="1" spcCol="1270" anchor="ctr" anchorCtr="0">
          <a:noAutofit/>
        </a:bodyPr>
        <a:lstStyle/>
        <a:p>
          <a:pPr marL="0" lvl="0" indent="0" algn="l" defTabSz="1822450">
            <a:lnSpc>
              <a:spcPct val="90000"/>
            </a:lnSpc>
            <a:spcBef>
              <a:spcPct val="0"/>
            </a:spcBef>
            <a:spcAft>
              <a:spcPct val="35000"/>
            </a:spcAft>
            <a:buNone/>
          </a:pPr>
          <a:r>
            <a:rPr lang="en-US" sz="4100" kern="1200" dirty="0"/>
            <a:t>Nema Aragones</a:t>
          </a:r>
        </a:p>
      </dsp:txBody>
      <dsp:txXfrm>
        <a:off x="1389030" y="2290733"/>
        <a:ext cx="6832723" cy="901218"/>
      </dsp:txXfrm>
    </dsp:sp>
    <dsp:sp modelId="{9F5C1BC0-AABE-4199-86FF-8A2B7629CD3A}">
      <dsp:nvSpPr>
        <dsp:cNvPr id="0" name=""/>
        <dsp:cNvSpPr/>
      </dsp:nvSpPr>
      <dsp:spPr>
        <a:xfrm>
          <a:off x="2046604" y="3394043"/>
          <a:ext cx="8186420" cy="957294"/>
        </a:xfrm>
        <a:prstGeom prst="roundRect">
          <a:avLst>
            <a:gd name="adj" fmla="val 10000"/>
          </a:avLst>
        </a:prstGeom>
        <a:gradFill rotWithShape="0">
          <a:gsLst>
            <a:gs pos="0">
              <a:schemeClr val="accent5">
                <a:hueOff val="0"/>
                <a:satOff val="0"/>
                <a:lumOff val="0"/>
                <a:alphaOff val="0"/>
                <a:tint val="96000"/>
                <a:satMod val="100000"/>
                <a:lumMod val="104000"/>
              </a:schemeClr>
            </a:gs>
            <a:gs pos="78000">
              <a:schemeClr val="accent5">
                <a:hueOff val="0"/>
                <a:satOff val="0"/>
                <a:lumOff val="0"/>
                <a:alphaOff val="0"/>
                <a:shade val="100000"/>
                <a:satMod val="110000"/>
                <a:lumMod val="100000"/>
              </a:schemeClr>
            </a:gs>
          </a:gsLst>
          <a:lin ang="5400000" scaled="0"/>
        </a:gradFill>
        <a:ln>
          <a:noFill/>
        </a:ln>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dsp:spPr>
      <dsp:style>
        <a:lnRef idx="0">
          <a:scrgbClr r="0" g="0" b="0"/>
        </a:lnRef>
        <a:fillRef idx="3">
          <a:scrgbClr r="0" g="0" b="0"/>
        </a:fillRef>
        <a:effectRef idx="3">
          <a:scrgbClr r="0" g="0" b="0"/>
        </a:effectRef>
        <a:fontRef idx="minor">
          <a:schemeClr val="lt1"/>
        </a:fontRef>
      </dsp:style>
      <dsp:txBody>
        <a:bodyPr spcFirstLastPara="0" vert="horz" wrap="square" lIns="156210" tIns="156210" rIns="156210" bIns="156210" numCol="1" spcCol="1270" anchor="ctr" anchorCtr="0">
          <a:noAutofit/>
        </a:bodyPr>
        <a:lstStyle/>
        <a:p>
          <a:pPr marL="0" lvl="0" indent="0" algn="l" defTabSz="1822450">
            <a:lnSpc>
              <a:spcPct val="90000"/>
            </a:lnSpc>
            <a:spcBef>
              <a:spcPct val="0"/>
            </a:spcBef>
            <a:spcAft>
              <a:spcPct val="35000"/>
            </a:spcAft>
            <a:buNone/>
          </a:pPr>
          <a:r>
            <a:rPr lang="en-US" sz="4100" kern="1200" dirty="0"/>
            <a:t>Robert Bellgraph </a:t>
          </a:r>
        </a:p>
      </dsp:txBody>
      <dsp:txXfrm>
        <a:off x="2074642" y="3422081"/>
        <a:ext cx="6822489" cy="901218"/>
      </dsp:txXfrm>
    </dsp:sp>
    <dsp:sp modelId="{3563AB78-2675-4809-A921-86D30236A6C0}">
      <dsp:nvSpPr>
        <dsp:cNvPr id="0" name=""/>
        <dsp:cNvSpPr/>
      </dsp:nvSpPr>
      <dsp:spPr>
        <a:xfrm>
          <a:off x="7564178" y="733200"/>
          <a:ext cx="622241" cy="622241"/>
        </a:xfrm>
        <a:prstGeom prst="downArrow">
          <a:avLst>
            <a:gd name="adj1" fmla="val 55000"/>
            <a:gd name="adj2" fmla="val 45000"/>
          </a:avLst>
        </a:prstGeom>
        <a:solidFill>
          <a:schemeClr val="accent2">
            <a:tint val="40000"/>
            <a:alpha val="90000"/>
            <a:hueOff val="0"/>
            <a:satOff val="0"/>
            <a:lumOff val="0"/>
            <a:alphaOff val="0"/>
          </a:schemeClr>
        </a:solidFill>
        <a:ln w="9525" cap="flat" cmpd="sng" algn="ctr">
          <a:solidFill>
            <a:schemeClr val="accent2">
              <a:tint val="40000"/>
              <a:alpha val="90000"/>
              <a:hueOff val="0"/>
              <a:satOff val="0"/>
              <a:lumOff val="0"/>
              <a:alphaOff val="0"/>
            </a:schemeClr>
          </a:solidFill>
          <a:prstDash val="solid"/>
        </a:ln>
        <a:effectLst/>
        <a:scene3d>
          <a:camera prst="orthographicFront">
            <a:rot lat="0" lon="0" rev="0"/>
          </a:camera>
          <a:lightRig rig="threePt" dir="t"/>
        </a:scene3d>
        <a:sp3d>
          <a:bevelT w="25400" h="12700"/>
        </a:sp3d>
      </dsp:spPr>
      <dsp:style>
        <a:lnRef idx="1">
          <a:scrgbClr r="0" g="0" b="0"/>
        </a:lnRef>
        <a:fillRef idx="1">
          <a:scrgbClr r="0" g="0" b="0"/>
        </a:fillRef>
        <a:effectRef idx="2">
          <a:scrgbClr r="0" g="0" b="0"/>
        </a:effectRef>
        <a:fontRef idx="minor"/>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endParaRPr lang="en-US" sz="2800" kern="1200" dirty="0"/>
        </a:p>
      </dsp:txBody>
      <dsp:txXfrm>
        <a:off x="7704182" y="733200"/>
        <a:ext cx="342233" cy="468236"/>
      </dsp:txXfrm>
    </dsp:sp>
    <dsp:sp modelId="{AA3A077C-9E0F-4B4D-B9D8-1AA761D36CB4}">
      <dsp:nvSpPr>
        <dsp:cNvPr id="0" name=""/>
        <dsp:cNvSpPr/>
      </dsp:nvSpPr>
      <dsp:spPr>
        <a:xfrm>
          <a:off x="8249791" y="1864548"/>
          <a:ext cx="622241" cy="622241"/>
        </a:xfrm>
        <a:prstGeom prst="downArrow">
          <a:avLst>
            <a:gd name="adj1" fmla="val 55000"/>
            <a:gd name="adj2" fmla="val 45000"/>
          </a:avLst>
        </a:prstGeom>
        <a:solidFill>
          <a:schemeClr val="accent3">
            <a:tint val="40000"/>
            <a:alpha val="90000"/>
            <a:hueOff val="0"/>
            <a:satOff val="0"/>
            <a:lumOff val="0"/>
            <a:alphaOff val="0"/>
          </a:schemeClr>
        </a:solidFill>
        <a:ln w="9525" cap="flat" cmpd="sng" algn="ctr">
          <a:solidFill>
            <a:schemeClr val="accent3">
              <a:tint val="40000"/>
              <a:alpha val="90000"/>
              <a:hueOff val="0"/>
              <a:satOff val="0"/>
              <a:lumOff val="0"/>
              <a:alphaOff val="0"/>
            </a:schemeClr>
          </a:solidFill>
          <a:prstDash val="solid"/>
        </a:ln>
        <a:effectLst/>
        <a:scene3d>
          <a:camera prst="orthographicFront">
            <a:rot lat="0" lon="0" rev="0"/>
          </a:camera>
          <a:lightRig rig="threePt" dir="t"/>
        </a:scene3d>
        <a:sp3d>
          <a:bevelT w="25400" h="12700"/>
        </a:sp3d>
      </dsp:spPr>
      <dsp:style>
        <a:lnRef idx="1">
          <a:scrgbClr r="0" g="0" b="0"/>
        </a:lnRef>
        <a:fillRef idx="1">
          <a:scrgbClr r="0" g="0" b="0"/>
        </a:fillRef>
        <a:effectRef idx="2">
          <a:scrgbClr r="0" g="0" b="0"/>
        </a:effectRef>
        <a:fontRef idx="minor"/>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endParaRPr lang="en-US" sz="2800" kern="1200" dirty="0"/>
        </a:p>
      </dsp:txBody>
      <dsp:txXfrm>
        <a:off x="8389795" y="1864548"/>
        <a:ext cx="342233" cy="468236"/>
      </dsp:txXfrm>
    </dsp:sp>
    <dsp:sp modelId="{F3393546-24A6-4960-8689-2BBC0CDF4A03}">
      <dsp:nvSpPr>
        <dsp:cNvPr id="0" name=""/>
        <dsp:cNvSpPr/>
      </dsp:nvSpPr>
      <dsp:spPr>
        <a:xfrm>
          <a:off x="8925170" y="2995896"/>
          <a:ext cx="622241" cy="622241"/>
        </a:xfrm>
        <a:prstGeom prst="downArrow">
          <a:avLst>
            <a:gd name="adj1" fmla="val 55000"/>
            <a:gd name="adj2" fmla="val 45000"/>
          </a:avLst>
        </a:prstGeom>
        <a:solidFill>
          <a:schemeClr val="accent4">
            <a:tint val="40000"/>
            <a:alpha val="90000"/>
            <a:hueOff val="0"/>
            <a:satOff val="0"/>
            <a:lumOff val="0"/>
            <a:alphaOff val="0"/>
          </a:schemeClr>
        </a:solidFill>
        <a:ln w="9525" cap="flat" cmpd="sng" algn="ctr">
          <a:solidFill>
            <a:schemeClr val="accent4">
              <a:tint val="40000"/>
              <a:alpha val="90000"/>
              <a:hueOff val="0"/>
              <a:satOff val="0"/>
              <a:lumOff val="0"/>
              <a:alphaOff val="0"/>
            </a:schemeClr>
          </a:solidFill>
          <a:prstDash val="solid"/>
        </a:ln>
        <a:effectLst/>
        <a:scene3d>
          <a:camera prst="orthographicFront">
            <a:rot lat="0" lon="0" rev="0"/>
          </a:camera>
          <a:lightRig rig="threePt" dir="t"/>
        </a:scene3d>
        <a:sp3d>
          <a:bevelT w="25400" h="12700"/>
        </a:sp3d>
      </dsp:spPr>
      <dsp:style>
        <a:lnRef idx="1">
          <a:scrgbClr r="0" g="0" b="0"/>
        </a:lnRef>
        <a:fillRef idx="1">
          <a:scrgbClr r="0" g="0" b="0"/>
        </a:fillRef>
        <a:effectRef idx="2">
          <a:scrgbClr r="0" g="0" b="0"/>
        </a:effectRef>
        <a:fontRef idx="minor"/>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endParaRPr lang="en-US" sz="2800" kern="1200" dirty="0"/>
        </a:p>
      </dsp:txBody>
      <dsp:txXfrm>
        <a:off x="9065174" y="2995896"/>
        <a:ext cx="342233" cy="468236"/>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0C62646-FCE1-497B-BDFA-2E0446F62FA8}" type="datetimeFigureOut">
              <a:rPr lang="en-US" smtClean="0"/>
              <a:t>4/10/2023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B74B33F-E3E0-43EB-B67A-7BBB41C96819}" type="slidenum">
              <a:rPr lang="en-US" smtClean="0"/>
              <a:t>‹#›</a:t>
            </a:fld>
            <a:endParaRPr lang="en-US" dirty="0"/>
          </a:p>
        </p:txBody>
      </p:sp>
    </p:spTree>
    <p:extLst>
      <p:ext uri="{BB962C8B-B14F-4D97-AF65-F5344CB8AC3E}">
        <p14:creationId xmlns:p14="http://schemas.microsoft.com/office/powerpoint/2010/main" val="39838270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dirty="0">
                <a:effectLst/>
                <a:latin typeface="Consolas" panose="020B0609020204030204" pitchFamily="49" charset="0"/>
              </a:rPr>
              <a:t>Research Questions to Answer:</a:t>
            </a:r>
          </a:p>
          <a:p>
            <a:r>
              <a:rPr lang="en-US" sz="1200" b="0" dirty="0">
                <a:effectLst/>
                <a:latin typeface="Consolas" panose="020B0609020204030204" pitchFamily="49" charset="0"/>
              </a:rPr>
              <a:t>Plot 2019 - We start off with 1</a:t>
            </a:r>
            <a:r>
              <a:rPr lang="en-US" sz="1200" b="0" baseline="30000" dirty="0">
                <a:effectLst/>
                <a:latin typeface="Consolas" panose="020B0609020204030204" pitchFamily="49" charset="0"/>
              </a:rPr>
              <a:t>st</a:t>
            </a:r>
            <a:r>
              <a:rPr lang="en-US" sz="1200" b="0" dirty="0">
                <a:effectLst/>
                <a:latin typeface="Consolas" panose="020B0609020204030204" pitchFamily="49" charset="0"/>
              </a:rPr>
              <a:t> question that was during the pandemic (COV-19), what’s the education cost during a pandemic time. Then we’re going to compare that with the next slide.</a:t>
            </a:r>
          </a:p>
          <a:p>
            <a:endParaRPr lang="en-US" sz="1200" b="0" dirty="0">
              <a:effectLst/>
              <a:latin typeface="Consolas" panose="020B0609020204030204" pitchFamily="49" charset="0"/>
            </a:endParaRPr>
          </a:p>
          <a:p>
            <a:r>
              <a:rPr lang="en-US" sz="1200" b="0" dirty="0">
                <a:effectLst/>
                <a:latin typeface="Consolas" panose="020B0609020204030204" pitchFamily="49" charset="0"/>
              </a:rPr>
              <a:t>----------------------</a:t>
            </a:r>
          </a:p>
          <a:p>
            <a:r>
              <a:rPr lang="en-US" sz="1200" b="1" i="1" dirty="0">
                <a:latin typeface="+mj-lt"/>
              </a:rPr>
              <a:t>What’s the:</a:t>
            </a:r>
          </a:p>
          <a:p>
            <a:pPr marL="171450" indent="-171450">
              <a:buFont typeface="Courier New" panose="02070309020205020404" pitchFamily="49" charset="0"/>
              <a:buChar char="o"/>
            </a:pPr>
            <a:r>
              <a:rPr lang="en-US" sz="1200" dirty="0">
                <a:latin typeface="+mj-lt"/>
              </a:rPr>
              <a:t>Where in the US can a family find the most Affordable education for a four-year undergrad education. </a:t>
            </a:r>
          </a:p>
          <a:p>
            <a:pPr marL="628650" lvl="1" indent="-171450">
              <a:buFont typeface="Courier New" panose="02070309020205020404" pitchFamily="49" charset="0"/>
              <a:buChar char="o"/>
            </a:pPr>
            <a:r>
              <a:rPr lang="en-US" sz="1200" dirty="0">
                <a:latin typeface="+mj-lt"/>
              </a:rPr>
              <a:t>We present in out mapping both Privat and Public.  2 year and 4 year</a:t>
            </a:r>
          </a:p>
          <a:p>
            <a:pPr marL="628650" lvl="1" indent="-171450">
              <a:buFont typeface="Courier New" panose="02070309020205020404" pitchFamily="49" charset="0"/>
              <a:buChar char="o"/>
            </a:pPr>
            <a:r>
              <a:rPr lang="en-US" sz="1200" dirty="0">
                <a:latin typeface="+mj-lt"/>
              </a:rPr>
              <a:t>2 year and 4 year</a:t>
            </a:r>
          </a:p>
          <a:p>
            <a:pPr marL="171450" indent="-171450">
              <a:buFont typeface="Courier New" panose="02070309020205020404" pitchFamily="49" charset="0"/>
              <a:buChar char="o"/>
            </a:pPr>
            <a:r>
              <a:rPr lang="en-US" sz="1200" dirty="0">
                <a:latin typeface="+mj-lt"/>
              </a:rPr>
              <a:t>Can we see a true variance from the Covid Pandemic </a:t>
            </a:r>
          </a:p>
          <a:p>
            <a:pPr marL="171450" indent="-171450">
              <a:buFont typeface="Courier New" panose="02070309020205020404" pitchFamily="49" charset="0"/>
              <a:buChar char="o"/>
            </a:pPr>
            <a:r>
              <a:rPr lang="en-US" sz="1200" dirty="0">
                <a:latin typeface="+mj-lt"/>
              </a:rPr>
              <a:t>Is Public In State or Out of Sate or Private schools more economical. </a:t>
            </a:r>
          </a:p>
          <a:p>
            <a:pPr marL="171450" indent="-171450">
              <a:buFont typeface="Courier New" panose="02070309020205020404" pitchFamily="49" charset="0"/>
              <a:buChar char="o"/>
            </a:pPr>
            <a:endParaRPr lang="en-US" sz="1200" dirty="0">
              <a:latin typeface="+mj-lt"/>
            </a:endParaRPr>
          </a:p>
          <a:p>
            <a:pPr marL="171450" indent="-171450">
              <a:buFont typeface="Courier New" panose="02070309020205020404" pitchFamily="49" charset="0"/>
              <a:buChar char="o"/>
            </a:pPr>
            <a:endParaRPr lang="en-US" sz="1200" dirty="0">
              <a:latin typeface="+mj-lt"/>
            </a:endParaRPr>
          </a:p>
          <a:p>
            <a:pPr marL="171450" indent="-171450">
              <a:buFont typeface="Courier New" panose="02070309020205020404" pitchFamily="49" charset="0"/>
              <a:buChar char="o"/>
            </a:pPr>
            <a:endParaRPr lang="en-US" sz="1200" dirty="0">
              <a:latin typeface="+mj-lt"/>
            </a:endParaRPr>
          </a:p>
          <a:p>
            <a:pPr marL="171450" indent="-171450">
              <a:buFont typeface="Courier New" panose="02070309020205020404" pitchFamily="49" charset="0"/>
              <a:buChar char="o"/>
            </a:pPr>
            <a:endParaRPr lang="en-US" sz="1200" dirty="0">
              <a:latin typeface="+mj-lt"/>
            </a:endParaRPr>
          </a:p>
          <a:p>
            <a:pPr marL="171450" indent="-171450">
              <a:buFont typeface="Courier New" panose="02070309020205020404" pitchFamily="49" charset="0"/>
              <a:buChar char="o"/>
            </a:pPr>
            <a:endParaRPr lang="en-US" sz="1200" dirty="0">
              <a:latin typeface="+mj-lt"/>
            </a:endParaRPr>
          </a:p>
          <a:p>
            <a:pPr marL="171450" indent="-171450">
              <a:buFont typeface="Courier New" panose="02070309020205020404" pitchFamily="49" charset="0"/>
              <a:buChar char="o"/>
            </a:pPr>
            <a:endParaRPr lang="en-US" sz="1200" dirty="0">
              <a:latin typeface="+mj-lt"/>
            </a:endParaRPr>
          </a:p>
          <a:p>
            <a:pPr marL="171450" indent="-171450">
              <a:buFont typeface="Courier New" panose="02070309020205020404" pitchFamily="49" charset="0"/>
              <a:buChar char="o"/>
            </a:pPr>
            <a:r>
              <a:rPr lang="en-US" sz="1200" dirty="0">
                <a:latin typeface="+mj-lt"/>
              </a:rPr>
              <a:t>****** POSSIBLE NEEDS***** </a:t>
            </a:r>
          </a:p>
          <a:p>
            <a:r>
              <a:rPr lang="en-US" sz="1200" dirty="0">
                <a:latin typeface="+mj-lt"/>
              </a:rPr>
              <a:t>2021 Bar   -   can we add color to the highest 5 and lowest and possibly add the dollars in the ends </a:t>
            </a:r>
          </a:p>
          <a:p>
            <a:r>
              <a:rPr lang="en-US" sz="1200" dirty="0">
                <a:latin typeface="+mj-lt"/>
              </a:rPr>
              <a:t>Possible top by themselves  </a:t>
            </a:r>
          </a:p>
          <a:p>
            <a:endParaRPr lang="en-US" sz="1200" dirty="0">
              <a:latin typeface="+mj-lt"/>
            </a:endParaRPr>
          </a:p>
          <a:p>
            <a:endParaRPr lang="en-US" sz="1200" dirty="0">
              <a:latin typeface="+mj-lt"/>
            </a:endParaRPr>
          </a:p>
          <a:p>
            <a:endParaRPr lang="en-US" sz="1200" dirty="0">
              <a:latin typeface="+mj-lt"/>
            </a:endParaRPr>
          </a:p>
          <a:p>
            <a:endParaRPr lang="en-US" sz="1200" dirty="0">
              <a:latin typeface="+mj-lt"/>
            </a:endParaRPr>
          </a:p>
          <a:p>
            <a:endParaRPr lang="en-US" sz="1200" dirty="0">
              <a:latin typeface="+mj-lt"/>
            </a:endParaRPr>
          </a:p>
          <a:p>
            <a:endParaRPr lang="en-US" sz="1200" dirty="0">
              <a:latin typeface="+mj-lt"/>
            </a:endParaRPr>
          </a:p>
          <a:p>
            <a:r>
              <a:rPr lang="en-US" sz="1200" dirty="0">
                <a:latin typeface="+mj-lt"/>
              </a:rPr>
              <a:t>Questions on Data:  </a:t>
            </a:r>
          </a:p>
          <a:p>
            <a:endParaRPr lang="en-US" dirty="0"/>
          </a:p>
        </p:txBody>
      </p:sp>
      <p:sp>
        <p:nvSpPr>
          <p:cNvPr id="4" name="Slide Number Placeholder 3"/>
          <p:cNvSpPr>
            <a:spLocks noGrp="1"/>
          </p:cNvSpPr>
          <p:nvPr>
            <p:ph type="sldNum" sz="quarter" idx="5"/>
          </p:nvPr>
        </p:nvSpPr>
        <p:spPr/>
        <p:txBody>
          <a:bodyPr/>
          <a:lstStyle/>
          <a:p>
            <a:fld id="{7B74B33F-E3E0-43EB-B67A-7BBB41C96819}" type="slidenum">
              <a:rPr lang="en-US" smtClean="0"/>
              <a:t>3</a:t>
            </a:fld>
            <a:endParaRPr lang="en-US" dirty="0"/>
          </a:p>
        </p:txBody>
      </p:sp>
    </p:spTree>
    <p:extLst>
      <p:ext uri="{BB962C8B-B14F-4D97-AF65-F5344CB8AC3E}">
        <p14:creationId xmlns:p14="http://schemas.microsoft.com/office/powerpoint/2010/main" val="25726468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dirty="0">
                <a:effectLst/>
                <a:latin typeface="Consolas" panose="020B0609020204030204" pitchFamily="49" charset="0"/>
              </a:rPr>
              <a:t>Research Questions to Answer:</a:t>
            </a:r>
          </a:p>
          <a:p>
            <a:r>
              <a:rPr lang="en-US" sz="1200" b="0" dirty="0">
                <a:effectLst/>
                <a:latin typeface="Consolas" panose="020B0609020204030204" pitchFamily="49" charset="0"/>
              </a:rPr>
              <a:t>Plot 2019 - We start off with 1</a:t>
            </a:r>
            <a:r>
              <a:rPr lang="en-US" sz="1200" b="0" baseline="30000" dirty="0">
                <a:effectLst/>
                <a:latin typeface="Consolas" panose="020B0609020204030204" pitchFamily="49" charset="0"/>
              </a:rPr>
              <a:t>st</a:t>
            </a:r>
            <a:r>
              <a:rPr lang="en-US" sz="1200" b="0" dirty="0">
                <a:effectLst/>
                <a:latin typeface="Consolas" panose="020B0609020204030204" pitchFamily="49" charset="0"/>
              </a:rPr>
              <a:t> question that was during the pandemic (COV-19), what’s the education cost during a pandemic time. Then we’re going to compare that with the next slide.</a:t>
            </a:r>
          </a:p>
          <a:p>
            <a:endParaRPr lang="en-US" sz="1200" b="0" dirty="0">
              <a:effectLst/>
              <a:latin typeface="Consolas" panose="020B0609020204030204" pitchFamily="49" charset="0"/>
            </a:endParaRPr>
          </a:p>
          <a:p>
            <a:r>
              <a:rPr lang="en-US" sz="1200" b="0" dirty="0">
                <a:effectLst/>
                <a:latin typeface="Consolas" panose="020B0609020204030204" pitchFamily="49" charset="0"/>
              </a:rPr>
              <a:t>----------------------</a:t>
            </a:r>
          </a:p>
          <a:p>
            <a:r>
              <a:rPr lang="en-US" sz="1200" b="1" i="1" dirty="0">
                <a:latin typeface="+mj-lt"/>
              </a:rPr>
              <a:t>What’s the:</a:t>
            </a:r>
          </a:p>
          <a:p>
            <a:pPr marL="171450" indent="-171450">
              <a:buFont typeface="Courier New" panose="02070309020205020404" pitchFamily="49" charset="0"/>
              <a:buChar char="o"/>
            </a:pPr>
            <a:r>
              <a:rPr lang="en-US" sz="1200" dirty="0">
                <a:latin typeface="+mj-lt"/>
              </a:rPr>
              <a:t>Where in the US can a family find the most Affordable education for a four-year undergrad education. </a:t>
            </a:r>
          </a:p>
          <a:p>
            <a:pPr marL="628650" lvl="1" indent="-171450">
              <a:buFont typeface="Courier New" panose="02070309020205020404" pitchFamily="49" charset="0"/>
              <a:buChar char="o"/>
            </a:pPr>
            <a:r>
              <a:rPr lang="en-US" sz="1200" dirty="0">
                <a:latin typeface="+mj-lt"/>
              </a:rPr>
              <a:t>We present in out mapping both Privat and Public.  2 year and 4 year</a:t>
            </a:r>
          </a:p>
          <a:p>
            <a:pPr marL="628650" lvl="1" indent="-171450">
              <a:buFont typeface="Courier New" panose="02070309020205020404" pitchFamily="49" charset="0"/>
              <a:buChar char="o"/>
            </a:pPr>
            <a:r>
              <a:rPr lang="en-US" sz="1200" dirty="0">
                <a:latin typeface="+mj-lt"/>
              </a:rPr>
              <a:t>2 year and 4 year</a:t>
            </a:r>
          </a:p>
          <a:p>
            <a:pPr marL="171450" indent="-171450">
              <a:buFont typeface="Courier New" panose="02070309020205020404" pitchFamily="49" charset="0"/>
              <a:buChar char="o"/>
            </a:pPr>
            <a:r>
              <a:rPr lang="en-US" sz="1200" dirty="0">
                <a:latin typeface="+mj-lt"/>
              </a:rPr>
              <a:t>Can we see a true variance from the Covid Pandemic </a:t>
            </a:r>
          </a:p>
          <a:p>
            <a:pPr marL="171450" indent="-171450">
              <a:buFont typeface="Courier New" panose="02070309020205020404" pitchFamily="49" charset="0"/>
              <a:buChar char="o"/>
            </a:pPr>
            <a:r>
              <a:rPr lang="en-US" sz="1200" dirty="0">
                <a:latin typeface="+mj-lt"/>
              </a:rPr>
              <a:t>Is Public In State or Out of Sate or Private schools more economical. </a:t>
            </a:r>
          </a:p>
          <a:p>
            <a:pPr marL="171450" indent="-171450">
              <a:buFont typeface="Courier New" panose="02070309020205020404" pitchFamily="49" charset="0"/>
              <a:buChar char="o"/>
            </a:pPr>
            <a:endParaRPr lang="en-US" sz="1200" dirty="0">
              <a:latin typeface="+mj-lt"/>
            </a:endParaRPr>
          </a:p>
          <a:p>
            <a:pPr marL="171450" indent="-171450">
              <a:buFont typeface="Courier New" panose="02070309020205020404" pitchFamily="49" charset="0"/>
              <a:buChar char="o"/>
            </a:pPr>
            <a:endParaRPr lang="en-US" sz="1200" dirty="0">
              <a:latin typeface="+mj-lt"/>
            </a:endParaRPr>
          </a:p>
          <a:p>
            <a:pPr marL="171450" indent="-171450">
              <a:buFont typeface="Courier New" panose="02070309020205020404" pitchFamily="49" charset="0"/>
              <a:buChar char="o"/>
            </a:pPr>
            <a:endParaRPr lang="en-US" sz="1200" dirty="0">
              <a:latin typeface="+mj-lt"/>
            </a:endParaRPr>
          </a:p>
          <a:p>
            <a:pPr marL="171450" indent="-171450">
              <a:buFont typeface="Courier New" panose="02070309020205020404" pitchFamily="49" charset="0"/>
              <a:buChar char="o"/>
            </a:pPr>
            <a:endParaRPr lang="en-US" sz="1200" dirty="0">
              <a:latin typeface="+mj-lt"/>
            </a:endParaRPr>
          </a:p>
          <a:p>
            <a:pPr marL="171450" indent="-171450">
              <a:buFont typeface="Courier New" panose="02070309020205020404" pitchFamily="49" charset="0"/>
              <a:buChar char="o"/>
            </a:pPr>
            <a:endParaRPr lang="en-US" sz="1200" dirty="0">
              <a:latin typeface="+mj-lt"/>
            </a:endParaRPr>
          </a:p>
          <a:p>
            <a:pPr marL="171450" indent="-171450">
              <a:buFont typeface="Courier New" panose="02070309020205020404" pitchFamily="49" charset="0"/>
              <a:buChar char="o"/>
            </a:pPr>
            <a:endParaRPr lang="en-US" sz="1200" dirty="0">
              <a:latin typeface="+mj-lt"/>
            </a:endParaRPr>
          </a:p>
          <a:p>
            <a:pPr marL="171450" indent="-171450">
              <a:buFont typeface="Courier New" panose="02070309020205020404" pitchFamily="49" charset="0"/>
              <a:buChar char="o"/>
            </a:pPr>
            <a:r>
              <a:rPr lang="en-US" sz="1200" dirty="0">
                <a:latin typeface="+mj-lt"/>
              </a:rPr>
              <a:t>****** POSSIBLE NEEDS***** </a:t>
            </a:r>
          </a:p>
          <a:p>
            <a:r>
              <a:rPr lang="en-US" sz="1200" dirty="0">
                <a:latin typeface="+mj-lt"/>
              </a:rPr>
              <a:t>2021 Bar   -   can we add color to the highest 5 and lowest and possibly add the dollars in the ends </a:t>
            </a:r>
          </a:p>
          <a:p>
            <a:r>
              <a:rPr lang="en-US" sz="1200" dirty="0">
                <a:latin typeface="+mj-lt"/>
              </a:rPr>
              <a:t>Possible top by themselves  </a:t>
            </a:r>
          </a:p>
          <a:p>
            <a:endParaRPr lang="en-US" sz="1200" dirty="0">
              <a:latin typeface="+mj-lt"/>
            </a:endParaRPr>
          </a:p>
          <a:p>
            <a:endParaRPr lang="en-US" sz="1200" dirty="0">
              <a:latin typeface="+mj-lt"/>
            </a:endParaRPr>
          </a:p>
          <a:p>
            <a:endParaRPr lang="en-US" sz="1200" dirty="0">
              <a:latin typeface="+mj-lt"/>
            </a:endParaRPr>
          </a:p>
          <a:p>
            <a:endParaRPr lang="en-US" sz="1200" dirty="0">
              <a:latin typeface="+mj-lt"/>
            </a:endParaRPr>
          </a:p>
          <a:p>
            <a:endParaRPr lang="en-US" sz="1200" dirty="0">
              <a:latin typeface="+mj-lt"/>
            </a:endParaRPr>
          </a:p>
          <a:p>
            <a:endParaRPr lang="en-US" sz="1200" dirty="0">
              <a:latin typeface="+mj-lt"/>
            </a:endParaRPr>
          </a:p>
          <a:p>
            <a:r>
              <a:rPr lang="en-US" sz="1200" dirty="0">
                <a:latin typeface="+mj-lt"/>
              </a:rPr>
              <a:t>Questions on Data:  </a:t>
            </a:r>
          </a:p>
          <a:p>
            <a:endParaRPr lang="en-US" dirty="0"/>
          </a:p>
        </p:txBody>
      </p:sp>
      <p:sp>
        <p:nvSpPr>
          <p:cNvPr id="4" name="Slide Number Placeholder 3"/>
          <p:cNvSpPr>
            <a:spLocks noGrp="1"/>
          </p:cNvSpPr>
          <p:nvPr>
            <p:ph type="sldNum" sz="quarter" idx="5"/>
          </p:nvPr>
        </p:nvSpPr>
        <p:spPr/>
        <p:txBody>
          <a:bodyPr/>
          <a:lstStyle/>
          <a:p>
            <a:fld id="{7B74B33F-E3E0-43EB-B67A-7BBB41C96819}" type="slidenum">
              <a:rPr lang="en-US" smtClean="0"/>
              <a:t>4</a:t>
            </a:fld>
            <a:endParaRPr lang="en-US" dirty="0"/>
          </a:p>
        </p:txBody>
      </p:sp>
    </p:spTree>
    <p:extLst>
      <p:ext uri="{BB962C8B-B14F-4D97-AF65-F5344CB8AC3E}">
        <p14:creationId xmlns:p14="http://schemas.microsoft.com/office/powerpoint/2010/main" val="115471695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8" name="Picture 7"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0233D93C-2C37-469F-A583-3BE08AD6A546}" type="datetimeFigureOut">
              <a:rPr lang="en-US" smtClean="0"/>
              <a:t>4/10/2023</a:t>
            </a:fld>
            <a:endParaRPr lang="en-US" dirty="0"/>
          </a:p>
        </p:txBody>
      </p:sp>
      <p:sp>
        <p:nvSpPr>
          <p:cNvPr id="5" name="Footer Placeholder 4"/>
          <p:cNvSpPr>
            <a:spLocks noGrp="1"/>
          </p:cNvSpPr>
          <p:nvPr>
            <p:ph type="ftr" sz="quarter" idx="11"/>
          </p:nvPr>
        </p:nvSpPr>
        <p:spPr>
          <a:xfrm>
            <a:off x="1371600" y="4323845"/>
            <a:ext cx="6400800" cy="365125"/>
          </a:xfrm>
        </p:spPr>
        <p:txBody>
          <a:bodyPr/>
          <a:lstStyle/>
          <a:p>
            <a:endParaRPr lang="en-US" dirty="0"/>
          </a:p>
        </p:txBody>
      </p:sp>
      <p:sp>
        <p:nvSpPr>
          <p:cNvPr id="6" name="Slide Number Placeholder 5"/>
          <p:cNvSpPr>
            <a:spLocks noGrp="1"/>
          </p:cNvSpPr>
          <p:nvPr>
            <p:ph type="sldNum" sz="quarter" idx="12"/>
          </p:nvPr>
        </p:nvSpPr>
        <p:spPr>
          <a:xfrm>
            <a:off x="8077200" y="1430866"/>
            <a:ext cx="2743200" cy="365125"/>
          </a:xfrm>
        </p:spPr>
        <p:txBody>
          <a:bodyPr/>
          <a:lstStyle/>
          <a:p>
            <a:fld id="{4C467D9D-F775-4E67-9505-108400774227}" type="slidenum">
              <a:rPr lang="en-US" smtClean="0"/>
              <a:t>‹#›</a:t>
            </a:fld>
            <a:endParaRPr lang="en-US" dirty="0"/>
          </a:p>
        </p:txBody>
      </p:sp>
    </p:spTree>
    <p:extLst>
      <p:ext uri="{BB962C8B-B14F-4D97-AF65-F5344CB8AC3E}">
        <p14:creationId xmlns:p14="http://schemas.microsoft.com/office/powerpoint/2010/main" val="13624026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233D93C-2C37-469F-A583-3BE08AD6A546}" type="datetimeFigureOut">
              <a:rPr lang="en-US" smtClean="0"/>
              <a:t>4/10/2023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C467D9D-F775-4E67-9505-108400774227}" type="slidenum">
              <a:rPr lang="en-US" smtClean="0"/>
              <a:t>‹#›</a:t>
            </a:fld>
            <a:endParaRPr lang="en-US" dirty="0"/>
          </a:p>
        </p:txBody>
      </p:sp>
    </p:spTree>
    <p:extLst>
      <p:ext uri="{BB962C8B-B14F-4D97-AF65-F5344CB8AC3E}">
        <p14:creationId xmlns:p14="http://schemas.microsoft.com/office/powerpoint/2010/main" val="14046452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9" name="Picture 8"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0233D93C-2C37-469F-A583-3BE08AD6A546}" type="datetimeFigureOut">
              <a:rPr lang="en-US" smtClean="0"/>
              <a:t>4/10/2023</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4C467D9D-F775-4E67-9505-108400774227}" type="slidenum">
              <a:rPr lang="en-US" smtClean="0"/>
              <a:t>‹#›</a:t>
            </a:fld>
            <a:endParaRPr lang="en-US" dirty="0"/>
          </a:p>
        </p:txBody>
      </p:sp>
    </p:spTree>
    <p:extLst>
      <p:ext uri="{BB962C8B-B14F-4D97-AF65-F5344CB8AC3E}">
        <p14:creationId xmlns:p14="http://schemas.microsoft.com/office/powerpoint/2010/main" val="30261337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0233D93C-2C37-469F-A583-3BE08AD6A546}" type="datetimeFigureOut">
              <a:rPr lang="en-US" smtClean="0"/>
              <a:t>4/10/2023</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4C467D9D-F775-4E67-9505-108400774227}" type="slidenum">
              <a:rPr lang="en-US" smtClean="0"/>
              <a:t>‹#›</a:t>
            </a:fld>
            <a:endParaRPr lang="en-US" dirty="0"/>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2285431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0233D93C-2C37-469F-A583-3BE08AD6A546}" type="datetimeFigureOut">
              <a:rPr lang="en-US" smtClean="0"/>
              <a:t>4/10/2023</a:t>
            </a:fld>
            <a:endParaRPr lang="en-US" dirty="0"/>
          </a:p>
        </p:txBody>
      </p:sp>
      <p:sp>
        <p:nvSpPr>
          <p:cNvPr id="6" name="Footer Placeholder 5"/>
          <p:cNvSpPr>
            <a:spLocks noGrp="1"/>
          </p:cNvSpPr>
          <p:nvPr>
            <p:ph type="ftr" sz="quarter" idx="11"/>
          </p:nvPr>
        </p:nvSpPr>
        <p:spPr>
          <a:xfrm>
            <a:off x="685800" y="378883"/>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4C467D9D-F775-4E67-9505-108400774227}" type="slidenum">
              <a:rPr lang="en-US" smtClean="0"/>
              <a:t>‹#›</a:t>
            </a:fld>
            <a:endParaRPr lang="en-US" dirty="0"/>
          </a:p>
        </p:txBody>
      </p:sp>
    </p:spTree>
    <p:extLst>
      <p:ext uri="{BB962C8B-B14F-4D97-AF65-F5344CB8AC3E}">
        <p14:creationId xmlns:p14="http://schemas.microsoft.com/office/powerpoint/2010/main" val="265066603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0233D93C-2C37-469F-A583-3BE08AD6A546}" type="datetimeFigureOut">
              <a:rPr lang="en-US" smtClean="0"/>
              <a:t>4/10/2023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C467D9D-F775-4E67-9505-108400774227}" type="slidenum">
              <a:rPr lang="en-US" smtClean="0"/>
              <a:t>‹#›</a:t>
            </a:fld>
            <a:endParaRPr lang="en-US" dirty="0"/>
          </a:p>
        </p:txBody>
      </p:sp>
    </p:spTree>
    <p:extLst>
      <p:ext uri="{BB962C8B-B14F-4D97-AF65-F5344CB8AC3E}">
        <p14:creationId xmlns:p14="http://schemas.microsoft.com/office/powerpoint/2010/main" val="397654282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0233D93C-2C37-469F-A583-3BE08AD6A546}" type="datetimeFigureOut">
              <a:rPr lang="en-US" smtClean="0"/>
              <a:t>4/10/2023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C467D9D-F775-4E67-9505-108400774227}" type="slidenum">
              <a:rPr lang="en-US" smtClean="0"/>
              <a:t>‹#›</a:t>
            </a:fld>
            <a:endParaRPr lang="en-US" dirty="0"/>
          </a:p>
        </p:txBody>
      </p:sp>
    </p:spTree>
    <p:extLst>
      <p:ext uri="{BB962C8B-B14F-4D97-AF65-F5344CB8AC3E}">
        <p14:creationId xmlns:p14="http://schemas.microsoft.com/office/powerpoint/2010/main" val="311362038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233D93C-2C37-469F-A583-3BE08AD6A546}" type="datetimeFigureOut">
              <a:rPr lang="en-US" smtClean="0"/>
              <a:t>4/10/2023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C467D9D-F775-4E67-9505-108400774227}" type="slidenum">
              <a:rPr lang="en-US" smtClean="0"/>
              <a:t>‹#›</a:t>
            </a:fld>
            <a:endParaRPr lang="en-US" dirty="0"/>
          </a:p>
        </p:txBody>
      </p:sp>
    </p:spTree>
    <p:extLst>
      <p:ext uri="{BB962C8B-B14F-4D97-AF65-F5344CB8AC3E}">
        <p14:creationId xmlns:p14="http://schemas.microsoft.com/office/powerpoint/2010/main" val="388769728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0233D93C-2C37-469F-A583-3BE08AD6A546}" type="datetimeFigureOut">
              <a:rPr lang="en-US" smtClean="0"/>
              <a:t>4/10/2023</a:t>
            </a:fld>
            <a:endParaRPr lang="en-US" dirty="0"/>
          </a:p>
        </p:txBody>
      </p:sp>
      <p:sp>
        <p:nvSpPr>
          <p:cNvPr id="5" name="Footer Placeholder 4"/>
          <p:cNvSpPr>
            <a:spLocks noGrp="1"/>
          </p:cNvSpPr>
          <p:nvPr>
            <p:ph type="ftr" sz="quarter" idx="11"/>
          </p:nvPr>
        </p:nvSpPr>
        <p:spPr>
          <a:xfrm>
            <a:off x="685800" y="381000"/>
            <a:ext cx="6991492" cy="36512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4C467D9D-F775-4E67-9505-108400774227}" type="slidenum">
              <a:rPr lang="en-US" smtClean="0"/>
              <a:t>‹#›</a:t>
            </a:fld>
            <a:endParaRPr lang="en-US" dirty="0"/>
          </a:p>
        </p:txBody>
      </p:sp>
    </p:spTree>
    <p:extLst>
      <p:ext uri="{BB962C8B-B14F-4D97-AF65-F5344CB8AC3E}">
        <p14:creationId xmlns:p14="http://schemas.microsoft.com/office/powerpoint/2010/main" val="9228875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233D93C-2C37-469F-A583-3BE08AD6A546}" type="datetimeFigureOut">
              <a:rPr lang="en-US" smtClean="0"/>
              <a:t>4/10/2023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C467D9D-F775-4E67-9505-108400774227}" type="slidenum">
              <a:rPr lang="en-US" smtClean="0"/>
              <a:t>‹#›</a:t>
            </a:fld>
            <a:endParaRPr lang="en-US" dirty="0"/>
          </a:p>
        </p:txBody>
      </p:sp>
    </p:spTree>
    <p:extLst>
      <p:ext uri="{BB962C8B-B14F-4D97-AF65-F5344CB8AC3E}">
        <p14:creationId xmlns:p14="http://schemas.microsoft.com/office/powerpoint/2010/main" val="26031738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8" name="Picture 7"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0233D93C-2C37-469F-A583-3BE08AD6A546}" type="datetimeFigureOut">
              <a:rPr lang="en-US" smtClean="0"/>
              <a:t>4/10/2023</a:t>
            </a:fld>
            <a:endParaRPr lang="en-US" dirty="0"/>
          </a:p>
        </p:txBody>
      </p:sp>
      <p:sp>
        <p:nvSpPr>
          <p:cNvPr id="5" name="Footer Placeholder 4"/>
          <p:cNvSpPr>
            <a:spLocks noGrp="1"/>
          </p:cNvSpPr>
          <p:nvPr>
            <p:ph type="ftr" sz="quarter" idx="11"/>
          </p:nvPr>
        </p:nvSpPr>
        <p:spPr>
          <a:xfrm>
            <a:off x="685800" y="381001"/>
            <a:ext cx="6991492" cy="36406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4C467D9D-F775-4E67-9505-108400774227}" type="slidenum">
              <a:rPr lang="en-US" smtClean="0"/>
              <a:t>‹#›</a:t>
            </a:fld>
            <a:endParaRPr lang="en-US" dirty="0"/>
          </a:p>
        </p:txBody>
      </p:sp>
    </p:spTree>
    <p:extLst>
      <p:ext uri="{BB962C8B-B14F-4D97-AF65-F5344CB8AC3E}">
        <p14:creationId xmlns:p14="http://schemas.microsoft.com/office/powerpoint/2010/main" val="8656682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233D93C-2C37-469F-A583-3BE08AD6A546}" type="datetimeFigureOut">
              <a:rPr lang="en-US" smtClean="0"/>
              <a:t>4/10/2023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C467D9D-F775-4E67-9505-108400774227}" type="slidenum">
              <a:rPr lang="en-US" smtClean="0"/>
              <a:t>‹#›</a:t>
            </a:fld>
            <a:endParaRPr lang="en-US" dirty="0"/>
          </a:p>
        </p:txBody>
      </p:sp>
    </p:spTree>
    <p:extLst>
      <p:ext uri="{BB962C8B-B14F-4D97-AF65-F5344CB8AC3E}">
        <p14:creationId xmlns:p14="http://schemas.microsoft.com/office/powerpoint/2010/main" val="24422517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233D93C-2C37-469F-A583-3BE08AD6A546}" type="datetimeFigureOut">
              <a:rPr lang="en-US" smtClean="0"/>
              <a:t>4/10/2023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C467D9D-F775-4E67-9505-108400774227}" type="slidenum">
              <a:rPr lang="en-US" smtClean="0"/>
              <a:t>‹#›</a:t>
            </a:fld>
            <a:endParaRPr lang="en-US" dirty="0"/>
          </a:p>
        </p:txBody>
      </p:sp>
    </p:spTree>
    <p:extLst>
      <p:ext uri="{BB962C8B-B14F-4D97-AF65-F5344CB8AC3E}">
        <p14:creationId xmlns:p14="http://schemas.microsoft.com/office/powerpoint/2010/main" val="4011927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233D93C-2C37-469F-A583-3BE08AD6A546}" type="datetimeFigureOut">
              <a:rPr lang="en-US" smtClean="0"/>
              <a:t>4/10/2023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C467D9D-F775-4E67-9505-108400774227}" type="slidenum">
              <a:rPr lang="en-US" smtClean="0"/>
              <a:t>‹#›</a:t>
            </a:fld>
            <a:endParaRPr lang="en-US" dirty="0"/>
          </a:p>
        </p:txBody>
      </p:sp>
    </p:spTree>
    <p:extLst>
      <p:ext uri="{BB962C8B-B14F-4D97-AF65-F5344CB8AC3E}">
        <p14:creationId xmlns:p14="http://schemas.microsoft.com/office/powerpoint/2010/main" val="36430993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233D93C-2C37-469F-A583-3BE08AD6A546}" type="datetimeFigureOut">
              <a:rPr lang="en-US" smtClean="0"/>
              <a:t>4/10/2023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C467D9D-F775-4E67-9505-108400774227}" type="slidenum">
              <a:rPr lang="en-US" smtClean="0"/>
              <a:t>‹#›</a:t>
            </a:fld>
            <a:endParaRPr lang="en-US" dirty="0"/>
          </a:p>
        </p:txBody>
      </p:sp>
    </p:spTree>
    <p:extLst>
      <p:ext uri="{BB962C8B-B14F-4D97-AF65-F5344CB8AC3E}">
        <p14:creationId xmlns:p14="http://schemas.microsoft.com/office/powerpoint/2010/main" val="16328885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233D93C-2C37-469F-A583-3BE08AD6A546}" type="datetimeFigureOut">
              <a:rPr lang="en-US" smtClean="0"/>
              <a:t>4/10/2023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C467D9D-F775-4E67-9505-108400774227}" type="slidenum">
              <a:rPr lang="en-US" smtClean="0"/>
              <a:t>‹#›</a:t>
            </a:fld>
            <a:endParaRPr lang="en-US" dirty="0"/>
          </a:p>
        </p:txBody>
      </p:sp>
    </p:spTree>
    <p:extLst>
      <p:ext uri="{BB962C8B-B14F-4D97-AF65-F5344CB8AC3E}">
        <p14:creationId xmlns:p14="http://schemas.microsoft.com/office/powerpoint/2010/main" val="30850604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233D93C-2C37-469F-A583-3BE08AD6A546}" type="datetimeFigureOut">
              <a:rPr lang="en-US" smtClean="0"/>
              <a:t>4/10/2023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C467D9D-F775-4E67-9505-108400774227}" type="slidenum">
              <a:rPr lang="en-US" smtClean="0"/>
              <a:t>‹#›</a:t>
            </a:fld>
            <a:endParaRPr lang="en-US" dirty="0"/>
          </a:p>
        </p:txBody>
      </p:sp>
    </p:spTree>
    <p:extLst>
      <p:ext uri="{BB962C8B-B14F-4D97-AF65-F5344CB8AC3E}">
        <p14:creationId xmlns:p14="http://schemas.microsoft.com/office/powerpoint/2010/main" val="16284284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7FBEE5"/>
        </a:solidFill>
        <a:effectLst/>
      </p:bgPr>
    </p:bg>
    <p:spTree>
      <p:nvGrpSpPr>
        <p:cNvPr id="1" name=""/>
        <p:cNvGrpSpPr/>
        <p:nvPr/>
      </p:nvGrpSpPr>
      <p:grpSpPr>
        <a:xfrm>
          <a:off x="0" y="0"/>
          <a:ext cx="0" cy="0"/>
          <a:chOff x="0" y="0"/>
          <a:chExt cx="0" cy="0"/>
        </a:xfrm>
      </p:grpSpPr>
      <p:pic>
        <p:nvPicPr>
          <p:cNvPr id="8" name="Picture 7" descr="C2-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0233D93C-2C37-469F-A583-3BE08AD6A546}" type="datetimeFigureOut">
              <a:rPr lang="en-US" smtClean="0"/>
              <a:t>4/10/2023</a:t>
            </a:fld>
            <a:endParaRPr lang="en-US" dirty="0"/>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C467D9D-F775-4E67-9505-108400774227}" type="slidenum">
              <a:rPr lang="en-US" smtClean="0"/>
              <a:t>‹#›</a:t>
            </a:fld>
            <a:endParaRPr lang="en-US" dirty="0"/>
          </a:p>
        </p:txBody>
      </p:sp>
    </p:spTree>
    <p:extLst>
      <p:ext uri="{BB962C8B-B14F-4D97-AF65-F5344CB8AC3E}">
        <p14:creationId xmlns:p14="http://schemas.microsoft.com/office/powerpoint/2010/main" val="834835971"/>
      </p:ext>
    </p:extLst>
  </p:cSld>
  <p:clrMap bg1="lt1" tx1="dk1" bg2="lt2" tx2="dk2" accent1="accent1" accent2="accent2" accent3="accent3" accent4="accent4" accent5="accent5" accent6="accent6" hlink="hlink" folHlink="folHlink"/>
  <p:sldLayoutIdLst>
    <p:sldLayoutId id="2147484581" r:id="rId1"/>
    <p:sldLayoutId id="2147484582" r:id="rId2"/>
    <p:sldLayoutId id="2147484583" r:id="rId3"/>
    <p:sldLayoutId id="2147484584" r:id="rId4"/>
    <p:sldLayoutId id="2147484585" r:id="rId5"/>
    <p:sldLayoutId id="2147484586" r:id="rId6"/>
    <p:sldLayoutId id="2147484587" r:id="rId7"/>
    <p:sldLayoutId id="2147484588" r:id="rId8"/>
    <p:sldLayoutId id="2147484589" r:id="rId9"/>
    <p:sldLayoutId id="2147484590" r:id="rId10"/>
    <p:sldLayoutId id="2147484591" r:id="rId11"/>
    <p:sldLayoutId id="2147484592" r:id="rId12"/>
    <p:sldLayoutId id="2147484593" r:id="rId13"/>
    <p:sldLayoutId id="2147484594" r:id="rId14"/>
    <p:sldLayoutId id="2147484595" r:id="rId15"/>
    <p:sldLayoutId id="2147484596" r:id="rId16"/>
    <p:sldLayoutId id="2147484597" r:id="rId17"/>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9.tmp"/><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5" Type="http://schemas.openxmlformats.org/officeDocument/2006/relationships/image" Target="../media/image33.png"/><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 Id="rId5" Type="http://schemas.openxmlformats.org/officeDocument/2006/relationships/image" Target="../media/image37.png"/><Relationship Id="rId4" Type="http://schemas.openxmlformats.org/officeDocument/2006/relationships/image" Target="../media/image36.png"/></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41.png"/><Relationship Id="rId1" Type="http://schemas.openxmlformats.org/officeDocument/2006/relationships/slideLayout" Target="../slideLayouts/slideLayout7.xml"/><Relationship Id="rId5" Type="http://schemas.openxmlformats.org/officeDocument/2006/relationships/image" Target="../media/image44.svg"/><Relationship Id="rId4" Type="http://schemas.openxmlformats.org/officeDocument/2006/relationships/image" Target="../media/image43.png"/></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Throwing graduation caps">
            <a:extLst>
              <a:ext uri="{FF2B5EF4-FFF2-40B4-BE49-F238E27FC236}">
                <a16:creationId xmlns:a16="http://schemas.microsoft.com/office/drawing/2014/main" id="{FC7858E4-80E0-D346-A65E-10710FD84DC0}"/>
              </a:ext>
            </a:extLst>
          </p:cNvPr>
          <p:cNvPicPr>
            <a:picLocks noChangeAspect="1"/>
          </p:cNvPicPr>
          <p:nvPr/>
        </p:nvPicPr>
        <p:blipFill rotWithShape="1">
          <a:blip r:embed="rId2">
            <a:alphaModFix amt="62000"/>
            <a:extLst>
              <a:ext uri="{BEBA8EAE-BF5A-486C-A8C5-ECC9F3942E4B}">
                <a14:imgProps xmlns:a14="http://schemas.microsoft.com/office/drawing/2010/main">
                  <a14:imgLayer r:embed="rId3">
                    <a14:imgEffect>
                      <a14:sharpenSoften amount="-25000"/>
                    </a14:imgEffect>
                    <a14:imgEffect>
                      <a14:brightnessContrast bright="7000"/>
                    </a14:imgEffect>
                  </a14:imgLayer>
                </a14:imgProps>
              </a:ext>
              <a:ext uri="{28A0092B-C50C-407E-A947-70E740481C1C}">
                <a14:useLocalDpi xmlns:a14="http://schemas.microsoft.com/office/drawing/2010/main" val="0"/>
              </a:ext>
            </a:extLst>
          </a:blip>
          <a:srcRect l="7690" r="18801" b="-1"/>
          <a:stretch/>
        </p:blipFill>
        <p:spPr>
          <a:xfrm>
            <a:off x="1" y="0"/>
            <a:ext cx="12191999" cy="6857990"/>
          </a:xfrm>
          <a:prstGeom prst="rect">
            <a:avLst/>
          </a:prstGeom>
          <a:solidFill>
            <a:srgbClr val="FFFFFF">
              <a:shade val="85000"/>
            </a:srgbClr>
          </a:solidFill>
          <a:ln w="88900" cap="sq">
            <a:noFill/>
            <a:miter lim="800000"/>
          </a:ln>
          <a:effectLst>
            <a:glow rad="165100">
              <a:schemeClr val="bg1"/>
            </a:glow>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 name="Title 1">
            <a:extLst>
              <a:ext uri="{FF2B5EF4-FFF2-40B4-BE49-F238E27FC236}">
                <a16:creationId xmlns:a16="http://schemas.microsoft.com/office/drawing/2014/main" id="{8C7658AD-F3E5-5726-82F6-B89A1AF1D05C}"/>
              </a:ext>
            </a:extLst>
          </p:cNvPr>
          <p:cNvSpPr>
            <a:spLocks noGrp="1"/>
          </p:cNvSpPr>
          <p:nvPr>
            <p:ph type="ctrTitle"/>
          </p:nvPr>
        </p:nvSpPr>
        <p:spPr>
          <a:xfrm>
            <a:off x="4665980" y="515619"/>
            <a:ext cx="7294418" cy="2363724"/>
          </a:xfrm>
          <a:noFill/>
          <a:ln>
            <a:noFill/>
          </a:ln>
        </p:spPr>
        <p:style>
          <a:lnRef idx="0">
            <a:scrgbClr r="0" g="0" b="0"/>
          </a:lnRef>
          <a:fillRef idx="0">
            <a:scrgbClr r="0" g="0" b="0"/>
          </a:fillRef>
          <a:effectRef idx="0">
            <a:scrgbClr r="0" g="0" b="0"/>
          </a:effectRef>
          <a:fontRef idx="minor">
            <a:schemeClr val="dk1"/>
          </a:fontRef>
        </p:style>
        <p:txBody>
          <a:bodyPr wrap="square" anchor="ctr" anchorCtr="0">
            <a:spAutoFit/>
          </a:bodyPr>
          <a:lstStyle/>
          <a:p>
            <a:pPr algn="ctr"/>
            <a:r>
              <a:rPr lang="en-US" sz="4100" dirty="0">
                <a:solidFill>
                  <a:schemeClr val="bg1"/>
                </a:solidFill>
                <a:effectLst>
                  <a:glow rad="127000">
                    <a:schemeClr val="accent1">
                      <a:alpha val="0"/>
                    </a:schemeClr>
                  </a:glow>
                </a:effectLst>
                <a:latin typeface="Times New Roman" panose="02020603050405020304" pitchFamily="18" charset="0"/>
                <a:cs typeface="Times New Roman" panose="02020603050405020304" pitchFamily="18" charset="0"/>
              </a:rPr>
              <a:t>Average Cost of Undergraduate </a:t>
            </a:r>
            <a:br>
              <a:rPr lang="en-US" sz="4100" dirty="0">
                <a:solidFill>
                  <a:schemeClr val="bg1"/>
                </a:solidFill>
                <a:effectLst>
                  <a:glow rad="127000">
                    <a:schemeClr val="accent1">
                      <a:alpha val="0"/>
                    </a:schemeClr>
                  </a:glow>
                </a:effectLst>
                <a:latin typeface="Times New Roman" panose="02020603050405020304" pitchFamily="18" charset="0"/>
                <a:cs typeface="Times New Roman" panose="02020603050405020304" pitchFamily="18" charset="0"/>
              </a:rPr>
            </a:br>
            <a:r>
              <a:rPr lang="en-US" sz="4100" dirty="0">
                <a:solidFill>
                  <a:schemeClr val="bg1"/>
                </a:solidFill>
                <a:effectLst>
                  <a:glow rad="127000">
                    <a:schemeClr val="accent1">
                      <a:alpha val="0"/>
                    </a:schemeClr>
                  </a:glow>
                </a:effectLst>
                <a:latin typeface="Times New Roman" panose="02020603050405020304" pitchFamily="18" charset="0"/>
                <a:cs typeface="Times New Roman" panose="02020603050405020304" pitchFamily="18" charset="0"/>
              </a:rPr>
              <a:t>E</a:t>
            </a:r>
            <a:r>
              <a:rPr lang="en-US" sz="4100" dirty="0">
                <a:solidFill>
                  <a:schemeClr val="bg1"/>
                </a:solidFill>
                <a:effectLst>
                  <a:glow rad="127000">
                    <a:schemeClr val="accent1">
                      <a:alpha val="0"/>
                    </a:schemeClr>
                  </a:glow>
                  <a:outerShdw blurRad="469900" dist="342900" dir="5400000" sy="-20000" rotWithShape="0">
                    <a:prstClr val="black">
                      <a:alpha val="66000"/>
                    </a:prstClr>
                  </a:outerShdw>
                </a:effectLst>
                <a:latin typeface="Times New Roman" panose="02020603050405020304" pitchFamily="18" charset="0"/>
                <a:cs typeface="Times New Roman" panose="02020603050405020304" pitchFamily="18" charset="0"/>
              </a:rPr>
              <a:t>ducation in the</a:t>
            </a:r>
            <a:r>
              <a:rPr lang="en-US" sz="4100" dirty="0">
                <a:solidFill>
                  <a:schemeClr val="bg1"/>
                </a:solidFill>
                <a:effectLst>
                  <a:glow rad="127000">
                    <a:schemeClr val="accent1">
                      <a:alpha val="0"/>
                    </a:schemeClr>
                  </a:glow>
                </a:effectLst>
                <a:latin typeface="Times New Roman" panose="02020603050405020304" pitchFamily="18" charset="0"/>
                <a:cs typeface="Times New Roman" panose="02020603050405020304" pitchFamily="18" charset="0"/>
              </a:rPr>
              <a:t> </a:t>
            </a:r>
            <a:r>
              <a:rPr lang="en-US" sz="4100" dirty="0">
                <a:solidFill>
                  <a:schemeClr val="bg1"/>
                </a:solidFill>
                <a:effectLst>
                  <a:glow rad="127000">
                    <a:schemeClr val="accent1">
                      <a:alpha val="0"/>
                    </a:schemeClr>
                  </a:glow>
                  <a:outerShdw blurRad="469900" dist="342900" dir="5400000" sy="-20000" rotWithShape="0">
                    <a:prstClr val="black">
                      <a:alpha val="66000"/>
                    </a:prstClr>
                  </a:outerShdw>
                </a:effectLst>
                <a:latin typeface="Times New Roman" panose="02020603050405020304" pitchFamily="18" charset="0"/>
                <a:cs typeface="Times New Roman" panose="02020603050405020304" pitchFamily="18" charset="0"/>
              </a:rPr>
              <a:t>U</a:t>
            </a:r>
            <a:r>
              <a:rPr lang="en-US" sz="4100" dirty="0">
                <a:solidFill>
                  <a:schemeClr val="bg1"/>
                </a:solidFill>
                <a:effectLst>
                  <a:glow rad="127000">
                    <a:schemeClr val="accent1">
                      <a:alpha val="0"/>
                    </a:schemeClr>
                  </a:glow>
                </a:effectLst>
                <a:latin typeface="Times New Roman" panose="02020603050405020304" pitchFamily="18" charset="0"/>
                <a:cs typeface="Times New Roman" panose="02020603050405020304" pitchFamily="18" charset="0"/>
              </a:rPr>
              <a:t>SA</a:t>
            </a:r>
            <a:br>
              <a:rPr lang="en-US" sz="4100" b="0" dirty="0">
                <a:solidFill>
                  <a:srgbClr val="FFFFFF"/>
                </a:solidFill>
                <a:effectLst/>
                <a:latin typeface="Times New Roman" panose="02020603050405020304" pitchFamily="18" charset="0"/>
                <a:cs typeface="Times New Roman" panose="02020603050405020304" pitchFamily="18" charset="0"/>
              </a:rPr>
            </a:br>
            <a:endParaRPr lang="en-US" sz="4100" dirty="0">
              <a:solidFill>
                <a:srgbClr val="FFFFFF"/>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615170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8FED265-2062-041A-BD78-A9E4A16A30B6}"/>
              </a:ext>
            </a:extLst>
          </p:cNvPr>
          <p:cNvPicPr>
            <a:picLocks noChangeAspect="1"/>
          </p:cNvPicPr>
          <p:nvPr/>
        </p:nvPicPr>
        <p:blipFill>
          <a:blip r:embed="rId2"/>
          <a:stretch>
            <a:fillRect/>
          </a:stretch>
        </p:blipFill>
        <p:spPr>
          <a:xfrm>
            <a:off x="134391" y="120904"/>
            <a:ext cx="11966377" cy="4837731"/>
          </a:xfrm>
          <a:prstGeom prst="rect">
            <a:avLst/>
          </a:prstGeom>
        </p:spPr>
      </p:pic>
      <p:sp>
        <p:nvSpPr>
          <p:cNvPr id="2" name="TextBox 1">
            <a:extLst>
              <a:ext uri="{FF2B5EF4-FFF2-40B4-BE49-F238E27FC236}">
                <a16:creationId xmlns:a16="http://schemas.microsoft.com/office/drawing/2014/main" id="{A2CF08E9-4562-E566-EA99-E1623A77D302}"/>
              </a:ext>
            </a:extLst>
          </p:cNvPr>
          <p:cNvSpPr txBox="1"/>
          <p:nvPr/>
        </p:nvSpPr>
        <p:spPr>
          <a:xfrm>
            <a:off x="134391" y="5043810"/>
            <a:ext cx="11032872" cy="1477328"/>
          </a:xfrm>
          <a:prstGeom prst="rect">
            <a:avLst/>
          </a:prstGeom>
          <a:noFill/>
        </p:spPr>
        <p:txBody>
          <a:bodyPr wrap="square" rtlCol="0">
            <a:spAutoFit/>
          </a:bodyPr>
          <a:lstStyle/>
          <a:p>
            <a:r>
              <a:rPr lang="en-US" b="1" dirty="0">
                <a:latin typeface="Consolas" panose="020B0609020204030204" pitchFamily="49" charset="0"/>
              </a:rPr>
              <a:t>Analysis</a:t>
            </a:r>
            <a:r>
              <a:rPr lang="en-US" dirty="0"/>
              <a:t>:  </a:t>
            </a:r>
          </a:p>
          <a:p>
            <a:r>
              <a:rPr lang="en-US" dirty="0"/>
              <a:t>We can see here that the states vary in preference from Private to Public.  About 73% of the states have a higher cost for Private Education than they do for a Public Education.  </a:t>
            </a:r>
          </a:p>
          <a:p>
            <a:r>
              <a:rPr lang="en-US" dirty="0"/>
              <a:t>Our average for private is $30949 and for public it is $26,949, however only a $4000 variance. </a:t>
            </a:r>
          </a:p>
          <a:p>
            <a:endParaRPr lang="en-US" dirty="0"/>
          </a:p>
        </p:txBody>
      </p:sp>
    </p:spTree>
    <p:extLst>
      <p:ext uri="{BB962C8B-B14F-4D97-AF65-F5344CB8AC3E}">
        <p14:creationId xmlns:p14="http://schemas.microsoft.com/office/powerpoint/2010/main" val="35778834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46FE16E-27E5-B204-2A1B-B47A62ABA3E4}"/>
              </a:ext>
            </a:extLst>
          </p:cNvPr>
          <p:cNvPicPr>
            <a:picLocks noChangeAspect="1"/>
          </p:cNvPicPr>
          <p:nvPr/>
        </p:nvPicPr>
        <p:blipFill rotWithShape="1">
          <a:blip r:embed="rId2"/>
          <a:srcRect t="3945" b="-5726"/>
          <a:stretch/>
        </p:blipFill>
        <p:spPr>
          <a:xfrm>
            <a:off x="158861" y="1492524"/>
            <a:ext cx="6494923" cy="4400276"/>
          </a:xfrm>
          <a:prstGeom prst="rect">
            <a:avLst/>
          </a:prstGeom>
        </p:spPr>
      </p:pic>
      <p:pic>
        <p:nvPicPr>
          <p:cNvPr id="4" name="Picture 3" descr="A picture containing map&#10;&#10;Description automatically generated">
            <a:extLst>
              <a:ext uri="{FF2B5EF4-FFF2-40B4-BE49-F238E27FC236}">
                <a16:creationId xmlns:a16="http://schemas.microsoft.com/office/drawing/2014/main" id="{7B199F02-813B-DCE6-CE36-517FD16E9492}"/>
              </a:ext>
            </a:extLst>
          </p:cNvPr>
          <p:cNvPicPr>
            <a:picLocks noChangeAspect="1"/>
          </p:cNvPicPr>
          <p:nvPr/>
        </p:nvPicPr>
        <p:blipFill rotWithShape="1">
          <a:blip r:embed="rId3">
            <a:extLst>
              <a:ext uri="{28A0092B-C50C-407E-A947-70E740481C1C}">
                <a14:useLocalDpi xmlns:a14="http://schemas.microsoft.com/office/drawing/2010/main" val="0"/>
              </a:ext>
            </a:extLst>
          </a:blip>
          <a:srcRect l="3899" t="4113" r="191" b="7624"/>
          <a:stretch/>
        </p:blipFill>
        <p:spPr>
          <a:xfrm>
            <a:off x="5931699" y="1492524"/>
            <a:ext cx="6001452" cy="4142212"/>
          </a:xfrm>
          <a:prstGeom prst="rect">
            <a:avLst/>
          </a:prstGeom>
        </p:spPr>
      </p:pic>
      <p:sp>
        <p:nvSpPr>
          <p:cNvPr id="2" name="TextBox 1">
            <a:extLst>
              <a:ext uri="{FF2B5EF4-FFF2-40B4-BE49-F238E27FC236}">
                <a16:creationId xmlns:a16="http://schemas.microsoft.com/office/drawing/2014/main" id="{BC63F16A-E1F0-C60B-2D50-31F179F030BF}"/>
              </a:ext>
            </a:extLst>
          </p:cNvPr>
          <p:cNvSpPr txBox="1"/>
          <p:nvPr/>
        </p:nvSpPr>
        <p:spPr>
          <a:xfrm>
            <a:off x="338328" y="5779008"/>
            <a:ext cx="11420856" cy="923330"/>
          </a:xfrm>
          <a:prstGeom prst="rect">
            <a:avLst/>
          </a:prstGeom>
          <a:noFill/>
        </p:spPr>
        <p:txBody>
          <a:bodyPr wrap="square" rtlCol="0">
            <a:spAutoFit/>
          </a:bodyPr>
          <a:lstStyle/>
          <a:p>
            <a:r>
              <a:rPr lang="en-US" dirty="0"/>
              <a:t>In this heat map we are looking at 4-year Private and 4-Year Public.  We can see by this map the that the highest cost overall  represented by the far northeast to northern states surrounding the big lakes  then down to Texas and surrounding states and up the coast of California. </a:t>
            </a:r>
          </a:p>
        </p:txBody>
      </p:sp>
    </p:spTree>
    <p:extLst>
      <p:ext uri="{BB962C8B-B14F-4D97-AF65-F5344CB8AC3E}">
        <p14:creationId xmlns:p14="http://schemas.microsoft.com/office/powerpoint/2010/main" val="2321407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D8A9F82-26B3-0465-4AC8-DD6FFE9E40EE}"/>
              </a:ext>
            </a:extLst>
          </p:cNvPr>
          <p:cNvPicPr>
            <a:picLocks noChangeAspect="1"/>
          </p:cNvPicPr>
          <p:nvPr/>
        </p:nvPicPr>
        <p:blipFill>
          <a:blip r:embed="rId2"/>
          <a:stretch>
            <a:fillRect/>
          </a:stretch>
        </p:blipFill>
        <p:spPr>
          <a:xfrm>
            <a:off x="199363" y="157328"/>
            <a:ext cx="11795728" cy="4569947"/>
          </a:xfrm>
          <a:prstGeom prst="rect">
            <a:avLst/>
          </a:prstGeom>
        </p:spPr>
      </p:pic>
      <p:sp>
        <p:nvSpPr>
          <p:cNvPr id="2" name="TextBox 1">
            <a:extLst>
              <a:ext uri="{FF2B5EF4-FFF2-40B4-BE49-F238E27FC236}">
                <a16:creationId xmlns:a16="http://schemas.microsoft.com/office/drawing/2014/main" id="{10FCB0FA-2E2B-ED0F-B32B-54E4924CBD9D}"/>
              </a:ext>
            </a:extLst>
          </p:cNvPr>
          <p:cNvSpPr txBox="1"/>
          <p:nvPr/>
        </p:nvSpPr>
        <p:spPr>
          <a:xfrm>
            <a:off x="430596" y="4912226"/>
            <a:ext cx="11032872" cy="1754326"/>
          </a:xfrm>
          <a:prstGeom prst="rect">
            <a:avLst/>
          </a:prstGeom>
          <a:noFill/>
        </p:spPr>
        <p:txBody>
          <a:bodyPr wrap="square" rtlCol="0">
            <a:spAutoFit/>
          </a:bodyPr>
          <a:lstStyle/>
          <a:p>
            <a:r>
              <a:rPr lang="en-US" b="1" dirty="0">
                <a:latin typeface="Consolas" panose="020B0609020204030204" pitchFamily="49" charset="0"/>
              </a:rPr>
              <a:t>Analysis</a:t>
            </a:r>
            <a:r>
              <a:rPr lang="en-US" dirty="0"/>
              <a:t>:</a:t>
            </a:r>
          </a:p>
          <a:p>
            <a:r>
              <a:rPr lang="en-US" dirty="0"/>
              <a:t>This bar is a great representation for the starting block of education and looking the standard income level using the 2 years education cost as springboard to get the education started and using the first 2 years to get the basics covered at a much lower cost.  </a:t>
            </a:r>
          </a:p>
          <a:p>
            <a:r>
              <a:rPr lang="en-US" dirty="0"/>
              <a:t>The Average for a 2 year education is $9397 and the average of a 4 year is $26939 and is a 65% difference. Good option to start with the 2 and finish the four or greater. </a:t>
            </a:r>
          </a:p>
        </p:txBody>
      </p:sp>
    </p:spTree>
    <p:extLst>
      <p:ext uri="{BB962C8B-B14F-4D97-AF65-F5344CB8AC3E}">
        <p14:creationId xmlns:p14="http://schemas.microsoft.com/office/powerpoint/2010/main" val="15737378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0835581-6142-EF32-1DA5-9568FA1ED3AC}"/>
              </a:ext>
            </a:extLst>
          </p:cNvPr>
          <p:cNvSpPr txBox="1"/>
          <p:nvPr/>
        </p:nvSpPr>
        <p:spPr>
          <a:xfrm>
            <a:off x="59494" y="1179788"/>
            <a:ext cx="2820045" cy="4801314"/>
          </a:xfrm>
          <a:prstGeom prst="rect">
            <a:avLst/>
          </a:prstGeom>
          <a:noFill/>
        </p:spPr>
        <p:txBody>
          <a:bodyPr wrap="square" rtlCol="0">
            <a:spAutoFit/>
          </a:bodyPr>
          <a:lstStyle/>
          <a:p>
            <a:r>
              <a:rPr lang="en-US" b="1" dirty="0">
                <a:latin typeface="Consolas" panose="020B0609020204030204" pitchFamily="49" charset="0"/>
              </a:rPr>
              <a:t>Analysis</a:t>
            </a:r>
            <a:r>
              <a:rPr lang="en-US" dirty="0"/>
              <a:t>:</a:t>
            </a:r>
          </a:p>
          <a:p>
            <a:r>
              <a:rPr lang="en-US" dirty="0"/>
              <a:t>We have the group of plots that give a good representation of overall cost and where you would get started.  The 2 year presents the lower costs, even from a second dataset that has been analyzed using a 5-year average.  We can see in the red scatter plot the cluster of $7 to $10K  and then around the $28K marker again as we get to a 4yr. </a:t>
            </a:r>
          </a:p>
        </p:txBody>
      </p:sp>
      <p:pic>
        <p:nvPicPr>
          <p:cNvPr id="3" name="Picture 2">
            <a:extLst>
              <a:ext uri="{FF2B5EF4-FFF2-40B4-BE49-F238E27FC236}">
                <a16:creationId xmlns:a16="http://schemas.microsoft.com/office/drawing/2014/main" id="{3BE0738F-1B9A-AFF6-61AE-A00F35896C1D}"/>
              </a:ext>
            </a:extLst>
          </p:cNvPr>
          <p:cNvPicPr>
            <a:picLocks noChangeAspect="1"/>
          </p:cNvPicPr>
          <p:nvPr/>
        </p:nvPicPr>
        <p:blipFill>
          <a:blip r:embed="rId2"/>
          <a:stretch>
            <a:fillRect/>
          </a:stretch>
        </p:blipFill>
        <p:spPr>
          <a:xfrm>
            <a:off x="2879539" y="51624"/>
            <a:ext cx="4312556" cy="3782607"/>
          </a:xfrm>
          <a:prstGeom prst="rect">
            <a:avLst/>
          </a:prstGeom>
        </p:spPr>
      </p:pic>
      <p:pic>
        <p:nvPicPr>
          <p:cNvPr id="7" name="Picture 6">
            <a:extLst>
              <a:ext uri="{FF2B5EF4-FFF2-40B4-BE49-F238E27FC236}">
                <a16:creationId xmlns:a16="http://schemas.microsoft.com/office/drawing/2014/main" id="{38207678-F835-593F-6B79-D7588A6AA298}"/>
              </a:ext>
            </a:extLst>
          </p:cNvPr>
          <p:cNvPicPr>
            <a:picLocks noChangeAspect="1"/>
          </p:cNvPicPr>
          <p:nvPr/>
        </p:nvPicPr>
        <p:blipFill>
          <a:blip r:embed="rId3"/>
          <a:stretch>
            <a:fillRect/>
          </a:stretch>
        </p:blipFill>
        <p:spPr>
          <a:xfrm>
            <a:off x="2879539" y="3919487"/>
            <a:ext cx="9226932" cy="2938513"/>
          </a:xfrm>
          <a:prstGeom prst="rect">
            <a:avLst/>
          </a:prstGeom>
        </p:spPr>
      </p:pic>
      <p:pic>
        <p:nvPicPr>
          <p:cNvPr id="6" name="Picture 5">
            <a:extLst>
              <a:ext uri="{FF2B5EF4-FFF2-40B4-BE49-F238E27FC236}">
                <a16:creationId xmlns:a16="http://schemas.microsoft.com/office/drawing/2014/main" id="{BB9C1907-04B4-5DDC-9781-C259FA98D931}"/>
              </a:ext>
            </a:extLst>
          </p:cNvPr>
          <p:cNvPicPr>
            <a:picLocks noChangeAspect="1"/>
          </p:cNvPicPr>
          <p:nvPr/>
        </p:nvPicPr>
        <p:blipFill>
          <a:blip r:embed="rId4"/>
          <a:stretch>
            <a:fillRect/>
          </a:stretch>
        </p:blipFill>
        <p:spPr>
          <a:xfrm>
            <a:off x="7747814" y="338834"/>
            <a:ext cx="4358657" cy="3410141"/>
          </a:xfrm>
          <a:prstGeom prst="rect">
            <a:avLst/>
          </a:prstGeom>
        </p:spPr>
      </p:pic>
    </p:spTree>
    <p:extLst>
      <p:ext uri="{BB962C8B-B14F-4D97-AF65-F5344CB8AC3E}">
        <p14:creationId xmlns:p14="http://schemas.microsoft.com/office/powerpoint/2010/main" val="3509797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19DD6F4-8906-EEB0-9E2C-A5153738FF9A}"/>
              </a:ext>
            </a:extLst>
          </p:cNvPr>
          <p:cNvSpPr txBox="1"/>
          <p:nvPr/>
        </p:nvSpPr>
        <p:spPr>
          <a:xfrm>
            <a:off x="247198" y="1386210"/>
            <a:ext cx="3593282" cy="5355312"/>
          </a:xfrm>
          <a:prstGeom prst="rect">
            <a:avLst/>
          </a:prstGeom>
          <a:noFill/>
        </p:spPr>
        <p:txBody>
          <a:bodyPr wrap="square" rtlCol="0">
            <a:spAutoFit/>
          </a:bodyPr>
          <a:lstStyle/>
          <a:p>
            <a:r>
              <a:rPr lang="en-US" sz="1400" b="1" dirty="0"/>
              <a:t>Analysis</a:t>
            </a:r>
            <a:r>
              <a:rPr lang="en-US" dirty="0"/>
              <a:t>:</a:t>
            </a:r>
          </a:p>
          <a:p>
            <a:r>
              <a:rPr lang="en-US" dirty="0"/>
              <a:t>This slide represents the difference in the expenses between room and board and the Fee/Tuition. Average from 2013 to 2021</a:t>
            </a:r>
          </a:p>
          <a:p>
            <a:endParaRPr lang="en-US" dirty="0"/>
          </a:p>
          <a:p>
            <a:r>
              <a:rPr lang="en-US" dirty="0"/>
              <a:t>We do see that that data may be missing information and will need further research However we wanted to present this as we can see an overall picture that the Room/Board will be a big cost and will present opportunities to go to school in the state you live in near the home if a budget is needed. </a:t>
            </a:r>
          </a:p>
          <a:p>
            <a:endParaRPr lang="en-US" dirty="0"/>
          </a:p>
        </p:txBody>
      </p:sp>
      <p:pic>
        <p:nvPicPr>
          <p:cNvPr id="5" name="Picture 4">
            <a:extLst>
              <a:ext uri="{FF2B5EF4-FFF2-40B4-BE49-F238E27FC236}">
                <a16:creationId xmlns:a16="http://schemas.microsoft.com/office/drawing/2014/main" id="{DB10FD02-5370-6138-B5B0-4A8B09344D9A}"/>
              </a:ext>
            </a:extLst>
          </p:cNvPr>
          <p:cNvPicPr>
            <a:picLocks noChangeAspect="1"/>
          </p:cNvPicPr>
          <p:nvPr/>
        </p:nvPicPr>
        <p:blipFill>
          <a:blip r:embed="rId2"/>
          <a:stretch>
            <a:fillRect/>
          </a:stretch>
        </p:blipFill>
        <p:spPr>
          <a:xfrm>
            <a:off x="7807458" y="200025"/>
            <a:ext cx="4137344" cy="3539871"/>
          </a:xfrm>
          <a:prstGeom prst="rect">
            <a:avLst/>
          </a:prstGeom>
        </p:spPr>
      </p:pic>
      <p:pic>
        <p:nvPicPr>
          <p:cNvPr id="7" name="Picture 6">
            <a:extLst>
              <a:ext uri="{FF2B5EF4-FFF2-40B4-BE49-F238E27FC236}">
                <a16:creationId xmlns:a16="http://schemas.microsoft.com/office/drawing/2014/main" id="{60264307-83FD-4A5B-A9B2-D56048708E14}"/>
              </a:ext>
            </a:extLst>
          </p:cNvPr>
          <p:cNvPicPr>
            <a:picLocks noChangeAspect="1"/>
          </p:cNvPicPr>
          <p:nvPr/>
        </p:nvPicPr>
        <p:blipFill>
          <a:blip r:embed="rId3"/>
          <a:stretch>
            <a:fillRect/>
          </a:stretch>
        </p:blipFill>
        <p:spPr>
          <a:xfrm>
            <a:off x="3957618" y="200025"/>
            <a:ext cx="3760258" cy="3672653"/>
          </a:xfrm>
          <a:prstGeom prst="rect">
            <a:avLst/>
          </a:prstGeom>
        </p:spPr>
      </p:pic>
      <p:pic>
        <p:nvPicPr>
          <p:cNvPr id="9" name="Picture 8" descr="Chart, bar chart&#10;&#10;Description automatically generated">
            <a:extLst>
              <a:ext uri="{FF2B5EF4-FFF2-40B4-BE49-F238E27FC236}">
                <a16:creationId xmlns:a16="http://schemas.microsoft.com/office/drawing/2014/main" id="{FF0691A9-FEA1-F87F-FE15-58C252386DF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57618" y="3959352"/>
            <a:ext cx="8126456" cy="2815170"/>
          </a:xfrm>
          <a:prstGeom prst="rect">
            <a:avLst/>
          </a:prstGeom>
        </p:spPr>
      </p:pic>
    </p:spTree>
    <p:extLst>
      <p:ext uri="{BB962C8B-B14F-4D97-AF65-F5344CB8AC3E}">
        <p14:creationId xmlns:p14="http://schemas.microsoft.com/office/powerpoint/2010/main" val="9153452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682B3C1-C41A-947E-6738-F4B285A79281}"/>
              </a:ext>
            </a:extLst>
          </p:cNvPr>
          <p:cNvPicPr>
            <a:picLocks noChangeAspect="1"/>
          </p:cNvPicPr>
          <p:nvPr/>
        </p:nvPicPr>
        <p:blipFill>
          <a:blip r:embed="rId2"/>
          <a:stretch>
            <a:fillRect/>
          </a:stretch>
        </p:blipFill>
        <p:spPr>
          <a:xfrm>
            <a:off x="4835332" y="452450"/>
            <a:ext cx="7078659" cy="5953099"/>
          </a:xfrm>
          <a:prstGeom prst="rect">
            <a:avLst/>
          </a:prstGeom>
        </p:spPr>
      </p:pic>
      <p:sp>
        <p:nvSpPr>
          <p:cNvPr id="2" name="TextBox 1">
            <a:extLst>
              <a:ext uri="{FF2B5EF4-FFF2-40B4-BE49-F238E27FC236}">
                <a16:creationId xmlns:a16="http://schemas.microsoft.com/office/drawing/2014/main" id="{9338BC16-7F33-B73D-661B-28D9EA0502CC}"/>
              </a:ext>
            </a:extLst>
          </p:cNvPr>
          <p:cNvSpPr txBox="1"/>
          <p:nvPr/>
        </p:nvSpPr>
        <p:spPr>
          <a:xfrm>
            <a:off x="437743" y="1713968"/>
            <a:ext cx="4307993" cy="3970318"/>
          </a:xfrm>
          <a:prstGeom prst="rect">
            <a:avLst/>
          </a:prstGeom>
          <a:noFill/>
        </p:spPr>
        <p:txBody>
          <a:bodyPr wrap="square" rtlCol="0">
            <a:spAutoFit/>
          </a:bodyPr>
          <a:lstStyle/>
          <a:p>
            <a:r>
              <a:rPr lang="en-US" b="1" dirty="0">
                <a:latin typeface="Consolas" panose="020B0609020204030204" pitchFamily="49" charset="0"/>
              </a:rPr>
              <a:t>Analysis</a:t>
            </a:r>
            <a:r>
              <a:rPr lang="en-US" dirty="0"/>
              <a:t>:</a:t>
            </a:r>
          </a:p>
          <a:p>
            <a:r>
              <a:rPr lang="en-US" dirty="0"/>
              <a:t>We bring a new dataset for perspective. </a:t>
            </a:r>
          </a:p>
          <a:p>
            <a:r>
              <a:rPr lang="en-US" dirty="0"/>
              <a:t>In this sector we wanted to give a representation of the cost without excluding the more costly schools. School costs have a great amount of range.  As we look at this plot we see cost from below $10K to over $140K on a 5 years average   from 2017 to 2021. Each school presents a different opportunity and does mean you have to spend the greatest dollar to be a Success. </a:t>
            </a:r>
          </a:p>
        </p:txBody>
      </p:sp>
    </p:spTree>
    <p:extLst>
      <p:ext uri="{BB962C8B-B14F-4D97-AF65-F5344CB8AC3E}">
        <p14:creationId xmlns:p14="http://schemas.microsoft.com/office/powerpoint/2010/main" val="31310184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8BD81F8-882F-50BF-4625-9062EFB9A19B}"/>
              </a:ext>
            </a:extLst>
          </p:cNvPr>
          <p:cNvPicPr>
            <a:picLocks noChangeAspect="1"/>
          </p:cNvPicPr>
          <p:nvPr/>
        </p:nvPicPr>
        <p:blipFill rotWithShape="1">
          <a:blip r:embed="rId2"/>
          <a:srcRect l="-25202" r="25202"/>
          <a:stretch/>
        </p:blipFill>
        <p:spPr>
          <a:xfrm>
            <a:off x="5990877" y="2642616"/>
            <a:ext cx="5672805" cy="3992545"/>
          </a:xfrm>
          <a:prstGeom prst="rect">
            <a:avLst/>
          </a:prstGeom>
        </p:spPr>
      </p:pic>
      <p:sp>
        <p:nvSpPr>
          <p:cNvPr id="2" name="TextBox 1">
            <a:extLst>
              <a:ext uri="{FF2B5EF4-FFF2-40B4-BE49-F238E27FC236}">
                <a16:creationId xmlns:a16="http://schemas.microsoft.com/office/drawing/2014/main" id="{BDDD82FF-C44A-AEED-8753-842F11DF0ADE}"/>
              </a:ext>
            </a:extLst>
          </p:cNvPr>
          <p:cNvSpPr txBox="1"/>
          <p:nvPr/>
        </p:nvSpPr>
        <p:spPr>
          <a:xfrm>
            <a:off x="249729" y="4269556"/>
            <a:ext cx="4077549" cy="2585323"/>
          </a:xfrm>
          <a:prstGeom prst="rect">
            <a:avLst/>
          </a:prstGeom>
          <a:noFill/>
        </p:spPr>
        <p:txBody>
          <a:bodyPr wrap="square" rtlCol="0">
            <a:spAutoFit/>
          </a:bodyPr>
          <a:lstStyle/>
          <a:p>
            <a:r>
              <a:rPr lang="en-US" b="1" dirty="0">
                <a:latin typeface="Consolas" panose="020B0609020204030204" pitchFamily="49" charset="0"/>
              </a:rPr>
              <a:t>Analysis</a:t>
            </a:r>
            <a:r>
              <a:rPr lang="en-US" dirty="0"/>
              <a:t>:</a:t>
            </a:r>
          </a:p>
          <a:p>
            <a:r>
              <a:rPr lang="en-US" dirty="0"/>
              <a:t>As we can see in the charts above the 2 years is represented as the greatest sector and may be likely to be due to the costs involved. Would love to get into more data on the difference including Bootcamps and Online learning programs. </a:t>
            </a:r>
          </a:p>
        </p:txBody>
      </p:sp>
      <p:pic>
        <p:nvPicPr>
          <p:cNvPr id="6" name="Picture 5">
            <a:extLst>
              <a:ext uri="{FF2B5EF4-FFF2-40B4-BE49-F238E27FC236}">
                <a16:creationId xmlns:a16="http://schemas.microsoft.com/office/drawing/2014/main" id="{E3575772-8BBA-F958-77B4-C67AF9C07B7C}"/>
              </a:ext>
            </a:extLst>
          </p:cNvPr>
          <p:cNvPicPr>
            <a:picLocks noChangeAspect="1"/>
          </p:cNvPicPr>
          <p:nvPr/>
        </p:nvPicPr>
        <p:blipFill>
          <a:blip r:embed="rId3"/>
          <a:stretch>
            <a:fillRect/>
          </a:stretch>
        </p:blipFill>
        <p:spPr>
          <a:xfrm>
            <a:off x="2288504" y="69913"/>
            <a:ext cx="5105400" cy="4048125"/>
          </a:xfrm>
          <a:prstGeom prst="rect">
            <a:avLst/>
          </a:prstGeom>
        </p:spPr>
      </p:pic>
    </p:spTree>
    <p:extLst>
      <p:ext uri="{BB962C8B-B14F-4D97-AF65-F5344CB8AC3E}">
        <p14:creationId xmlns:p14="http://schemas.microsoft.com/office/powerpoint/2010/main" val="40163773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50D5E7D-336E-BC17-8B9E-294FDDF071ED}"/>
              </a:ext>
            </a:extLst>
          </p:cNvPr>
          <p:cNvSpPr txBox="1"/>
          <p:nvPr/>
        </p:nvSpPr>
        <p:spPr>
          <a:xfrm>
            <a:off x="394629" y="5420751"/>
            <a:ext cx="4077549" cy="369332"/>
          </a:xfrm>
          <a:prstGeom prst="rect">
            <a:avLst/>
          </a:prstGeom>
          <a:noFill/>
        </p:spPr>
        <p:txBody>
          <a:bodyPr wrap="square" rtlCol="0">
            <a:spAutoFit/>
          </a:bodyPr>
          <a:lstStyle/>
          <a:p>
            <a:r>
              <a:rPr lang="en-US" b="1" dirty="0">
                <a:latin typeface="Consolas" panose="020B0609020204030204" pitchFamily="49" charset="0"/>
              </a:rPr>
              <a:t>Analysis</a:t>
            </a:r>
            <a:r>
              <a:rPr lang="en-US" dirty="0"/>
              <a:t>:</a:t>
            </a:r>
          </a:p>
        </p:txBody>
      </p:sp>
      <p:sp>
        <p:nvSpPr>
          <p:cNvPr id="4" name="TextBox 3">
            <a:extLst>
              <a:ext uri="{FF2B5EF4-FFF2-40B4-BE49-F238E27FC236}">
                <a16:creationId xmlns:a16="http://schemas.microsoft.com/office/drawing/2014/main" id="{0C3CAD62-995D-409E-5FA3-34405490F4E0}"/>
              </a:ext>
            </a:extLst>
          </p:cNvPr>
          <p:cNvSpPr txBox="1"/>
          <p:nvPr/>
        </p:nvSpPr>
        <p:spPr>
          <a:xfrm>
            <a:off x="394629" y="5844177"/>
            <a:ext cx="11529490" cy="646331"/>
          </a:xfrm>
          <a:prstGeom prst="rect">
            <a:avLst/>
          </a:prstGeom>
          <a:noFill/>
        </p:spPr>
        <p:txBody>
          <a:bodyPr wrap="square" rtlCol="0">
            <a:spAutoFit/>
          </a:bodyPr>
          <a:lstStyle/>
          <a:p>
            <a:r>
              <a:rPr lang="en-US" dirty="0"/>
              <a:t>This map represents 5 years average tuition mean by state in the US and can give us direction to what side of the country has the most represented colleges. </a:t>
            </a:r>
          </a:p>
        </p:txBody>
      </p:sp>
      <p:pic>
        <p:nvPicPr>
          <p:cNvPr id="8" name="Picture 7" descr="Map&#10;&#10;Description automatically generated">
            <a:extLst>
              <a:ext uri="{FF2B5EF4-FFF2-40B4-BE49-F238E27FC236}">
                <a16:creationId xmlns:a16="http://schemas.microsoft.com/office/drawing/2014/main" id="{1CDA2990-1B5C-210D-70C6-B8607C7E32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4629" y="-365485"/>
            <a:ext cx="11402742" cy="5732142"/>
          </a:xfrm>
          <a:prstGeom prst="rect">
            <a:avLst/>
          </a:prstGeom>
        </p:spPr>
      </p:pic>
    </p:spTree>
    <p:extLst>
      <p:ext uri="{BB962C8B-B14F-4D97-AF65-F5344CB8AC3E}">
        <p14:creationId xmlns:p14="http://schemas.microsoft.com/office/powerpoint/2010/main" val="8269796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AutoShape 8">
            <a:extLst>
              <a:ext uri="{FF2B5EF4-FFF2-40B4-BE49-F238E27FC236}">
                <a16:creationId xmlns:a16="http://schemas.microsoft.com/office/drawing/2014/main" id="{AACEE9FA-3C3C-7257-5E75-0B6CB8067937}"/>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 name="TextBox 1">
            <a:extLst>
              <a:ext uri="{FF2B5EF4-FFF2-40B4-BE49-F238E27FC236}">
                <a16:creationId xmlns:a16="http://schemas.microsoft.com/office/drawing/2014/main" id="{50835581-6142-EF32-1DA5-9568FA1ED3AC}"/>
              </a:ext>
            </a:extLst>
          </p:cNvPr>
          <p:cNvSpPr txBox="1"/>
          <p:nvPr/>
        </p:nvSpPr>
        <p:spPr>
          <a:xfrm>
            <a:off x="173736" y="1636777"/>
            <a:ext cx="3145536" cy="3970318"/>
          </a:xfrm>
          <a:prstGeom prst="rect">
            <a:avLst/>
          </a:prstGeom>
          <a:noFill/>
        </p:spPr>
        <p:txBody>
          <a:bodyPr wrap="square" rtlCol="0">
            <a:spAutoFit/>
          </a:bodyPr>
          <a:lstStyle/>
          <a:p>
            <a:r>
              <a:rPr lang="en-US" b="1" dirty="0">
                <a:latin typeface="Consolas" panose="020B0609020204030204" pitchFamily="49" charset="0"/>
              </a:rPr>
              <a:t>Analysis</a:t>
            </a:r>
            <a:r>
              <a:rPr lang="en-US" dirty="0"/>
              <a:t>:</a:t>
            </a:r>
          </a:p>
          <a:p>
            <a:r>
              <a:rPr lang="en-US" dirty="0"/>
              <a:t>COVID IMPACT </a:t>
            </a:r>
          </a:p>
          <a:p>
            <a:r>
              <a:rPr lang="en-US" dirty="0"/>
              <a:t>Start of the Covid information. We have multiple set charts to represent whether Covid had any impact to lover the cost of school. In these 4 and the 4 on the next slide there are Total Cost and Total fees. We can see that it appears to have made an impact. However… </a:t>
            </a:r>
          </a:p>
        </p:txBody>
      </p:sp>
      <p:pic>
        <p:nvPicPr>
          <p:cNvPr id="3" name="Picture 2">
            <a:extLst>
              <a:ext uri="{FF2B5EF4-FFF2-40B4-BE49-F238E27FC236}">
                <a16:creationId xmlns:a16="http://schemas.microsoft.com/office/drawing/2014/main" id="{63B971E5-6783-6E6D-155F-3F939DD92CC9}"/>
              </a:ext>
            </a:extLst>
          </p:cNvPr>
          <p:cNvPicPr>
            <a:picLocks noChangeAspect="1"/>
          </p:cNvPicPr>
          <p:nvPr/>
        </p:nvPicPr>
        <p:blipFill>
          <a:blip r:embed="rId2"/>
          <a:stretch>
            <a:fillRect/>
          </a:stretch>
        </p:blipFill>
        <p:spPr>
          <a:xfrm>
            <a:off x="7910672" y="753850"/>
            <a:ext cx="4017168" cy="2818358"/>
          </a:xfrm>
          <a:prstGeom prst="rect">
            <a:avLst/>
          </a:prstGeom>
        </p:spPr>
      </p:pic>
      <p:pic>
        <p:nvPicPr>
          <p:cNvPr id="4" name="Picture 3">
            <a:extLst>
              <a:ext uri="{FF2B5EF4-FFF2-40B4-BE49-F238E27FC236}">
                <a16:creationId xmlns:a16="http://schemas.microsoft.com/office/drawing/2014/main" id="{C3CF2AB9-262E-C994-4836-E69D135EF7CF}"/>
              </a:ext>
            </a:extLst>
          </p:cNvPr>
          <p:cNvPicPr>
            <a:picLocks noChangeAspect="1"/>
          </p:cNvPicPr>
          <p:nvPr/>
        </p:nvPicPr>
        <p:blipFill>
          <a:blip r:embed="rId3"/>
          <a:stretch>
            <a:fillRect/>
          </a:stretch>
        </p:blipFill>
        <p:spPr>
          <a:xfrm>
            <a:off x="3647248" y="3639934"/>
            <a:ext cx="4017170" cy="3124281"/>
          </a:xfrm>
          <a:prstGeom prst="rect">
            <a:avLst/>
          </a:prstGeom>
        </p:spPr>
      </p:pic>
      <p:pic>
        <p:nvPicPr>
          <p:cNvPr id="5" name="Picture 4">
            <a:extLst>
              <a:ext uri="{FF2B5EF4-FFF2-40B4-BE49-F238E27FC236}">
                <a16:creationId xmlns:a16="http://schemas.microsoft.com/office/drawing/2014/main" id="{B372D284-E38C-4EA7-9450-67D86A8154AA}"/>
              </a:ext>
            </a:extLst>
          </p:cNvPr>
          <p:cNvPicPr>
            <a:picLocks noChangeAspect="1"/>
          </p:cNvPicPr>
          <p:nvPr/>
        </p:nvPicPr>
        <p:blipFill>
          <a:blip r:embed="rId4"/>
          <a:stretch>
            <a:fillRect/>
          </a:stretch>
        </p:blipFill>
        <p:spPr>
          <a:xfrm>
            <a:off x="7910672" y="3647192"/>
            <a:ext cx="4017168" cy="3124281"/>
          </a:xfrm>
          <a:prstGeom prst="rect">
            <a:avLst/>
          </a:prstGeom>
        </p:spPr>
      </p:pic>
      <p:pic>
        <p:nvPicPr>
          <p:cNvPr id="6" name="Picture 5">
            <a:extLst>
              <a:ext uri="{FF2B5EF4-FFF2-40B4-BE49-F238E27FC236}">
                <a16:creationId xmlns:a16="http://schemas.microsoft.com/office/drawing/2014/main" id="{5E026AF5-942A-CBBA-B568-A3317B375AA7}"/>
              </a:ext>
            </a:extLst>
          </p:cNvPr>
          <p:cNvPicPr>
            <a:picLocks noChangeAspect="1"/>
          </p:cNvPicPr>
          <p:nvPr/>
        </p:nvPicPr>
        <p:blipFill>
          <a:blip r:embed="rId5"/>
          <a:stretch>
            <a:fillRect/>
          </a:stretch>
        </p:blipFill>
        <p:spPr>
          <a:xfrm>
            <a:off x="3634630" y="753850"/>
            <a:ext cx="4042406" cy="2818358"/>
          </a:xfrm>
          <a:prstGeom prst="rect">
            <a:avLst/>
          </a:prstGeom>
        </p:spPr>
      </p:pic>
    </p:spTree>
    <p:extLst>
      <p:ext uri="{BB962C8B-B14F-4D97-AF65-F5344CB8AC3E}">
        <p14:creationId xmlns:p14="http://schemas.microsoft.com/office/powerpoint/2010/main" val="7712381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AutoShape 8">
            <a:extLst>
              <a:ext uri="{FF2B5EF4-FFF2-40B4-BE49-F238E27FC236}">
                <a16:creationId xmlns:a16="http://schemas.microsoft.com/office/drawing/2014/main" id="{AACEE9FA-3C3C-7257-5E75-0B6CB8067937}"/>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 name="TextBox 1">
            <a:extLst>
              <a:ext uri="{FF2B5EF4-FFF2-40B4-BE49-F238E27FC236}">
                <a16:creationId xmlns:a16="http://schemas.microsoft.com/office/drawing/2014/main" id="{50835581-6142-EF32-1DA5-9568FA1ED3AC}"/>
              </a:ext>
            </a:extLst>
          </p:cNvPr>
          <p:cNvSpPr txBox="1"/>
          <p:nvPr/>
        </p:nvSpPr>
        <p:spPr>
          <a:xfrm>
            <a:off x="309488" y="1390101"/>
            <a:ext cx="3521848" cy="5078313"/>
          </a:xfrm>
          <a:prstGeom prst="rect">
            <a:avLst/>
          </a:prstGeom>
          <a:noFill/>
        </p:spPr>
        <p:txBody>
          <a:bodyPr wrap="square" rtlCol="0">
            <a:spAutoFit/>
          </a:bodyPr>
          <a:lstStyle/>
          <a:p>
            <a:r>
              <a:rPr lang="en-US" b="1" dirty="0">
                <a:latin typeface="Consolas" panose="020B0609020204030204" pitchFamily="49" charset="0"/>
              </a:rPr>
              <a:t>Analysis</a:t>
            </a:r>
            <a:r>
              <a:rPr lang="en-US" dirty="0"/>
              <a:t>:</a:t>
            </a:r>
          </a:p>
          <a:p>
            <a:r>
              <a:rPr lang="en-US" dirty="0"/>
              <a:t>COVID IMPACT </a:t>
            </a:r>
          </a:p>
          <a:p>
            <a:r>
              <a:rPr lang="en-US" dirty="0"/>
              <a:t>As we look here there is significant decrease that raises the question, is there a challenge with the data. As we dug deeper, we found missing information on In-State Public Schools that skewed the data. We decided to keep these slides because they do represent an upward trend from 2013-2021 and 20 on 2 of them. Thus going into Covid Season and still trending the same. </a:t>
            </a:r>
          </a:p>
          <a:p>
            <a:endParaRPr lang="en-US" dirty="0"/>
          </a:p>
          <a:p>
            <a:r>
              <a:rPr lang="en-US" dirty="0"/>
              <a:t>Further Research Necessary </a:t>
            </a:r>
          </a:p>
        </p:txBody>
      </p:sp>
      <p:pic>
        <p:nvPicPr>
          <p:cNvPr id="8" name="Picture 7">
            <a:extLst>
              <a:ext uri="{FF2B5EF4-FFF2-40B4-BE49-F238E27FC236}">
                <a16:creationId xmlns:a16="http://schemas.microsoft.com/office/drawing/2014/main" id="{D8900015-4A82-05CD-2663-003989374E2A}"/>
              </a:ext>
            </a:extLst>
          </p:cNvPr>
          <p:cNvPicPr>
            <a:picLocks noChangeAspect="1"/>
          </p:cNvPicPr>
          <p:nvPr/>
        </p:nvPicPr>
        <p:blipFill>
          <a:blip r:embed="rId2"/>
          <a:stretch>
            <a:fillRect/>
          </a:stretch>
        </p:blipFill>
        <p:spPr>
          <a:xfrm>
            <a:off x="4084321" y="1211038"/>
            <a:ext cx="3983164" cy="2716552"/>
          </a:xfrm>
          <a:prstGeom prst="rect">
            <a:avLst/>
          </a:prstGeom>
        </p:spPr>
      </p:pic>
      <p:pic>
        <p:nvPicPr>
          <p:cNvPr id="11" name="Picture 10">
            <a:extLst>
              <a:ext uri="{FF2B5EF4-FFF2-40B4-BE49-F238E27FC236}">
                <a16:creationId xmlns:a16="http://schemas.microsoft.com/office/drawing/2014/main" id="{E24D45C7-16CB-B7AB-9D73-F3591972714B}"/>
              </a:ext>
            </a:extLst>
          </p:cNvPr>
          <p:cNvPicPr>
            <a:picLocks noChangeAspect="1"/>
          </p:cNvPicPr>
          <p:nvPr/>
        </p:nvPicPr>
        <p:blipFill>
          <a:blip r:embed="rId3"/>
          <a:stretch>
            <a:fillRect/>
          </a:stretch>
        </p:blipFill>
        <p:spPr>
          <a:xfrm>
            <a:off x="4084321" y="3991429"/>
            <a:ext cx="3983164" cy="2716552"/>
          </a:xfrm>
          <a:prstGeom prst="rect">
            <a:avLst/>
          </a:prstGeom>
        </p:spPr>
      </p:pic>
      <p:pic>
        <p:nvPicPr>
          <p:cNvPr id="13" name="Picture 12">
            <a:extLst>
              <a:ext uri="{FF2B5EF4-FFF2-40B4-BE49-F238E27FC236}">
                <a16:creationId xmlns:a16="http://schemas.microsoft.com/office/drawing/2014/main" id="{3EAF25B4-0B6E-7EC5-4133-BC5C40F85639}"/>
              </a:ext>
            </a:extLst>
          </p:cNvPr>
          <p:cNvPicPr>
            <a:picLocks noChangeAspect="1"/>
          </p:cNvPicPr>
          <p:nvPr/>
        </p:nvPicPr>
        <p:blipFill>
          <a:blip r:embed="rId4"/>
          <a:stretch>
            <a:fillRect/>
          </a:stretch>
        </p:blipFill>
        <p:spPr>
          <a:xfrm>
            <a:off x="8168641" y="3997159"/>
            <a:ext cx="3863892" cy="2710822"/>
          </a:xfrm>
          <a:prstGeom prst="rect">
            <a:avLst/>
          </a:prstGeom>
        </p:spPr>
      </p:pic>
      <p:pic>
        <p:nvPicPr>
          <p:cNvPr id="15" name="Picture 14">
            <a:extLst>
              <a:ext uri="{FF2B5EF4-FFF2-40B4-BE49-F238E27FC236}">
                <a16:creationId xmlns:a16="http://schemas.microsoft.com/office/drawing/2014/main" id="{81A0089D-653D-A3D8-24D3-112C77A38467}"/>
              </a:ext>
            </a:extLst>
          </p:cNvPr>
          <p:cNvPicPr>
            <a:picLocks noChangeAspect="1"/>
          </p:cNvPicPr>
          <p:nvPr/>
        </p:nvPicPr>
        <p:blipFill>
          <a:blip r:embed="rId5"/>
          <a:stretch>
            <a:fillRect/>
          </a:stretch>
        </p:blipFill>
        <p:spPr>
          <a:xfrm>
            <a:off x="8168640" y="1185293"/>
            <a:ext cx="3863891" cy="2742297"/>
          </a:xfrm>
          <a:prstGeom prst="rect">
            <a:avLst/>
          </a:prstGeom>
        </p:spPr>
      </p:pic>
    </p:spTree>
    <p:extLst>
      <p:ext uri="{BB962C8B-B14F-4D97-AF65-F5344CB8AC3E}">
        <p14:creationId xmlns:p14="http://schemas.microsoft.com/office/powerpoint/2010/main" val="30924048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C0EEA1-F1F6-BB1A-6B59-B951AA1DA9E4}"/>
              </a:ext>
            </a:extLst>
          </p:cNvPr>
          <p:cNvSpPr>
            <a:spLocks noGrp="1"/>
          </p:cNvSpPr>
          <p:nvPr>
            <p:ph type="title"/>
          </p:nvPr>
        </p:nvSpPr>
        <p:spPr/>
        <p:txBody>
          <a:bodyPr>
            <a:normAutofit/>
          </a:bodyPr>
          <a:lstStyle/>
          <a:p>
            <a:r>
              <a:rPr lang="en-US" b="1" dirty="0">
                <a:solidFill>
                  <a:schemeClr val="tx1"/>
                </a:solidFill>
              </a:rPr>
              <a:t>Data Analysts</a:t>
            </a:r>
            <a:r>
              <a:rPr lang="en-US" dirty="0">
                <a:solidFill>
                  <a:schemeClr val="tx1"/>
                </a:solidFill>
              </a:rPr>
              <a:t>:</a:t>
            </a:r>
          </a:p>
        </p:txBody>
      </p:sp>
      <p:graphicFrame>
        <p:nvGraphicFramePr>
          <p:cNvPr id="5" name="Content Placeholder 2">
            <a:extLst>
              <a:ext uri="{FF2B5EF4-FFF2-40B4-BE49-F238E27FC236}">
                <a16:creationId xmlns:a16="http://schemas.microsoft.com/office/drawing/2014/main" id="{B404B2DF-D7D4-77F4-42CF-D40284D9FE39}"/>
              </a:ext>
            </a:extLst>
          </p:cNvPr>
          <p:cNvGraphicFramePr>
            <a:graphicFrameLocks noGrp="1"/>
          </p:cNvGraphicFramePr>
          <p:nvPr>
            <p:ph idx="1"/>
            <p:extLst>
              <p:ext uri="{D42A27DB-BD31-4B8C-83A1-F6EECF244321}">
                <p14:modId xmlns:p14="http://schemas.microsoft.com/office/powerpoint/2010/main" val="330788186"/>
              </p:ext>
            </p:extLst>
          </p:nvPr>
        </p:nvGraphicFramePr>
        <p:xfrm>
          <a:off x="979488" y="1825625"/>
          <a:ext cx="10233025"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938026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C1165B0-39D2-1A82-8DB6-CCFA78E98AD2}"/>
              </a:ext>
            </a:extLst>
          </p:cNvPr>
          <p:cNvSpPr txBox="1"/>
          <p:nvPr/>
        </p:nvSpPr>
        <p:spPr>
          <a:xfrm>
            <a:off x="124073" y="4590256"/>
            <a:ext cx="4987423" cy="923330"/>
          </a:xfrm>
          <a:prstGeom prst="rect">
            <a:avLst/>
          </a:prstGeom>
          <a:noFill/>
        </p:spPr>
        <p:txBody>
          <a:bodyPr wrap="square" rtlCol="0">
            <a:spAutoFit/>
          </a:bodyPr>
          <a:lstStyle/>
          <a:p>
            <a:r>
              <a:rPr lang="en-US" b="1" dirty="0">
                <a:latin typeface="Consolas" panose="020B0609020204030204" pitchFamily="49" charset="0"/>
              </a:rPr>
              <a:t>Analysis</a:t>
            </a:r>
            <a:r>
              <a:rPr lang="en-US" dirty="0"/>
              <a:t>:</a:t>
            </a:r>
          </a:p>
          <a:p>
            <a:r>
              <a:rPr lang="en-US" dirty="0"/>
              <a:t>COVID IMPACT </a:t>
            </a:r>
          </a:p>
          <a:p>
            <a:endParaRPr lang="en-US" dirty="0"/>
          </a:p>
        </p:txBody>
      </p:sp>
      <p:pic>
        <p:nvPicPr>
          <p:cNvPr id="6" name="Picture 5">
            <a:extLst>
              <a:ext uri="{FF2B5EF4-FFF2-40B4-BE49-F238E27FC236}">
                <a16:creationId xmlns:a16="http://schemas.microsoft.com/office/drawing/2014/main" id="{BF3E1A72-E7C1-AE03-2354-F432EEC861E5}"/>
              </a:ext>
            </a:extLst>
          </p:cNvPr>
          <p:cNvPicPr>
            <a:picLocks noChangeAspect="1"/>
          </p:cNvPicPr>
          <p:nvPr/>
        </p:nvPicPr>
        <p:blipFill>
          <a:blip r:embed="rId2"/>
          <a:stretch>
            <a:fillRect/>
          </a:stretch>
        </p:blipFill>
        <p:spPr>
          <a:xfrm>
            <a:off x="5289440" y="1252081"/>
            <a:ext cx="6642995" cy="4593263"/>
          </a:xfrm>
          <a:prstGeom prst="rect">
            <a:avLst/>
          </a:prstGeom>
        </p:spPr>
      </p:pic>
      <p:sp>
        <p:nvSpPr>
          <p:cNvPr id="11" name="TextBox 10">
            <a:extLst>
              <a:ext uri="{FF2B5EF4-FFF2-40B4-BE49-F238E27FC236}">
                <a16:creationId xmlns:a16="http://schemas.microsoft.com/office/drawing/2014/main" id="{EDCA1415-746E-CC38-789A-F9C3C89F15E9}"/>
              </a:ext>
            </a:extLst>
          </p:cNvPr>
          <p:cNvSpPr txBox="1"/>
          <p:nvPr/>
        </p:nvSpPr>
        <p:spPr>
          <a:xfrm>
            <a:off x="124073" y="5282753"/>
            <a:ext cx="5616327" cy="646331"/>
          </a:xfrm>
          <a:prstGeom prst="rect">
            <a:avLst/>
          </a:prstGeom>
          <a:noFill/>
        </p:spPr>
        <p:txBody>
          <a:bodyPr wrap="square" rtlCol="0">
            <a:spAutoFit/>
          </a:bodyPr>
          <a:lstStyle/>
          <a:p>
            <a:r>
              <a:rPr lang="en-US" dirty="0"/>
              <a:t>The average by state still has a trending line indicating trend remaining up. </a:t>
            </a:r>
          </a:p>
        </p:txBody>
      </p:sp>
    </p:spTree>
    <p:extLst>
      <p:ext uri="{BB962C8B-B14F-4D97-AF65-F5344CB8AC3E}">
        <p14:creationId xmlns:p14="http://schemas.microsoft.com/office/powerpoint/2010/main" val="12369554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47F05B2-7A6B-89F2-E955-9B9E04273F03}"/>
              </a:ext>
            </a:extLst>
          </p:cNvPr>
          <p:cNvPicPr>
            <a:picLocks noChangeAspect="1"/>
          </p:cNvPicPr>
          <p:nvPr/>
        </p:nvPicPr>
        <p:blipFill>
          <a:blip r:embed="rId2"/>
          <a:stretch>
            <a:fillRect/>
          </a:stretch>
        </p:blipFill>
        <p:spPr>
          <a:xfrm>
            <a:off x="1161287" y="517680"/>
            <a:ext cx="10888619" cy="4390750"/>
          </a:xfrm>
          <a:prstGeom prst="rect">
            <a:avLst/>
          </a:prstGeom>
        </p:spPr>
      </p:pic>
      <p:sp>
        <p:nvSpPr>
          <p:cNvPr id="2" name="TextBox 1">
            <a:extLst>
              <a:ext uri="{FF2B5EF4-FFF2-40B4-BE49-F238E27FC236}">
                <a16:creationId xmlns:a16="http://schemas.microsoft.com/office/drawing/2014/main" id="{5443C4F9-16AA-9777-8C04-8D0D60A3514E}"/>
              </a:ext>
            </a:extLst>
          </p:cNvPr>
          <p:cNvSpPr txBox="1"/>
          <p:nvPr/>
        </p:nvSpPr>
        <p:spPr>
          <a:xfrm>
            <a:off x="204984" y="4908430"/>
            <a:ext cx="11032872" cy="1384995"/>
          </a:xfrm>
          <a:prstGeom prst="rect">
            <a:avLst/>
          </a:prstGeom>
          <a:noFill/>
        </p:spPr>
        <p:txBody>
          <a:bodyPr wrap="square" rtlCol="0">
            <a:spAutoFit/>
          </a:bodyPr>
          <a:lstStyle/>
          <a:p>
            <a:r>
              <a:rPr lang="en-US" sz="1400" b="1" dirty="0"/>
              <a:t>Analysis</a:t>
            </a:r>
            <a:r>
              <a:rPr lang="en-US" sz="1400" dirty="0"/>
              <a:t>:</a:t>
            </a:r>
          </a:p>
          <a:p>
            <a:r>
              <a:rPr lang="en-US" sz="1400" dirty="0"/>
              <a:t>COVID IMPACT </a:t>
            </a:r>
          </a:p>
          <a:p>
            <a:r>
              <a:rPr lang="en-US" sz="1400" dirty="0"/>
              <a:t>This chart represents the overall cost average for  2019 and 2021 years that Covid had just started and the year Covid was in full impact. </a:t>
            </a:r>
          </a:p>
          <a:p>
            <a:r>
              <a:rPr lang="en-US" sz="1400" dirty="0"/>
              <a:t>We can see by this trend that all States averages continued to increase even as covid was in full force. </a:t>
            </a:r>
          </a:p>
          <a:p>
            <a:r>
              <a:rPr lang="en-US" sz="1400" dirty="0"/>
              <a:t>We will see in the next slide the percentage of increases from 2019 to 2021for out of states 4 year for reference. </a:t>
            </a:r>
          </a:p>
        </p:txBody>
      </p:sp>
    </p:spTree>
    <p:extLst>
      <p:ext uri="{BB962C8B-B14F-4D97-AF65-F5344CB8AC3E}">
        <p14:creationId xmlns:p14="http://schemas.microsoft.com/office/powerpoint/2010/main" val="32458672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443C4F9-16AA-9777-8C04-8D0D60A3514E}"/>
              </a:ext>
            </a:extLst>
          </p:cNvPr>
          <p:cNvSpPr txBox="1"/>
          <p:nvPr/>
        </p:nvSpPr>
        <p:spPr>
          <a:xfrm>
            <a:off x="204984" y="4908430"/>
            <a:ext cx="11032872" cy="954107"/>
          </a:xfrm>
          <a:prstGeom prst="rect">
            <a:avLst/>
          </a:prstGeom>
          <a:noFill/>
        </p:spPr>
        <p:txBody>
          <a:bodyPr wrap="square" rtlCol="0">
            <a:spAutoFit/>
          </a:bodyPr>
          <a:lstStyle/>
          <a:p>
            <a:r>
              <a:rPr lang="en-US" sz="1400" b="1" dirty="0"/>
              <a:t>Analysis</a:t>
            </a:r>
            <a:r>
              <a:rPr lang="en-US" sz="1400" dirty="0"/>
              <a:t>:  </a:t>
            </a:r>
          </a:p>
          <a:p>
            <a:r>
              <a:rPr lang="en-US" sz="1400" dirty="0"/>
              <a:t>COVID IMPACT </a:t>
            </a:r>
          </a:p>
          <a:p>
            <a:r>
              <a:rPr lang="en-US" sz="1400" dirty="0"/>
              <a:t>Here we have percentage of increase ranging from 0 to over 20% from 2019 to 2020. With the majority falling between 5 and 10% Increases. </a:t>
            </a:r>
          </a:p>
        </p:txBody>
      </p:sp>
      <p:pic>
        <p:nvPicPr>
          <p:cNvPr id="5" name="Picture 4">
            <a:extLst>
              <a:ext uri="{FF2B5EF4-FFF2-40B4-BE49-F238E27FC236}">
                <a16:creationId xmlns:a16="http://schemas.microsoft.com/office/drawing/2014/main" id="{F3CF130C-6A90-966A-5D43-F713C2240FDB}"/>
              </a:ext>
            </a:extLst>
          </p:cNvPr>
          <p:cNvPicPr>
            <a:picLocks noChangeAspect="1"/>
          </p:cNvPicPr>
          <p:nvPr/>
        </p:nvPicPr>
        <p:blipFill>
          <a:blip r:embed="rId2"/>
          <a:stretch>
            <a:fillRect/>
          </a:stretch>
        </p:blipFill>
        <p:spPr>
          <a:xfrm>
            <a:off x="511944" y="396770"/>
            <a:ext cx="10725912" cy="4343188"/>
          </a:xfrm>
          <a:prstGeom prst="rect">
            <a:avLst/>
          </a:prstGeom>
        </p:spPr>
      </p:pic>
    </p:spTree>
    <p:extLst>
      <p:ext uri="{BB962C8B-B14F-4D97-AF65-F5344CB8AC3E}">
        <p14:creationId xmlns:p14="http://schemas.microsoft.com/office/powerpoint/2010/main" val="4606702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C1FBDF8-8002-AE6D-C5FA-60BDBC1D898E}"/>
              </a:ext>
            </a:extLst>
          </p:cNvPr>
          <p:cNvSpPr txBox="1"/>
          <p:nvPr/>
        </p:nvSpPr>
        <p:spPr>
          <a:xfrm>
            <a:off x="5239528" y="252350"/>
            <a:ext cx="1420336" cy="369332"/>
          </a:xfrm>
          <a:prstGeom prst="rect">
            <a:avLst/>
          </a:prstGeom>
          <a:noFill/>
        </p:spPr>
        <p:txBody>
          <a:bodyPr wrap="square" rtlCol="0">
            <a:spAutoFit/>
          </a:bodyPr>
          <a:lstStyle/>
          <a:p>
            <a:r>
              <a:rPr lang="en-US" b="1" dirty="0"/>
              <a:t>Conclusion</a:t>
            </a:r>
          </a:p>
        </p:txBody>
      </p:sp>
      <p:sp>
        <p:nvSpPr>
          <p:cNvPr id="4" name="TextBox 3">
            <a:extLst>
              <a:ext uri="{FF2B5EF4-FFF2-40B4-BE49-F238E27FC236}">
                <a16:creationId xmlns:a16="http://schemas.microsoft.com/office/drawing/2014/main" id="{554FF40F-ADC0-5E27-877A-91FDCF70574B}"/>
              </a:ext>
            </a:extLst>
          </p:cNvPr>
          <p:cNvSpPr txBox="1"/>
          <p:nvPr/>
        </p:nvSpPr>
        <p:spPr>
          <a:xfrm>
            <a:off x="629920" y="1107440"/>
            <a:ext cx="11147552" cy="5816977"/>
          </a:xfrm>
          <a:prstGeom prst="rect">
            <a:avLst/>
          </a:prstGeom>
          <a:noFill/>
        </p:spPr>
        <p:txBody>
          <a:bodyPr wrap="square" rtlCol="0">
            <a:spAutoFit/>
          </a:bodyPr>
          <a:lstStyle/>
          <a:p>
            <a:pPr>
              <a:buFont typeface="Symbol" panose="05050102010706020507" pitchFamily="18" charset="2"/>
              <a:buChar char="·"/>
            </a:pPr>
            <a:r>
              <a:rPr lang="en-US" sz="1200" kern="1200" dirty="0">
                <a:latin typeface="+mj-lt"/>
              </a:rPr>
              <a:t>Which 5 states had the lowest &amp; highest average tuition fees in a public out-of-state institution year 2021 and  what is the percentage from the lowest and the highest cost ?</a:t>
            </a:r>
          </a:p>
          <a:p>
            <a:r>
              <a:rPr lang="en-US" sz="1200" dirty="0">
                <a:latin typeface="+mj-lt"/>
              </a:rPr>
              <a:t>Public</a:t>
            </a:r>
            <a:endParaRPr lang="en-US" sz="1200" kern="1200" dirty="0">
              <a:latin typeface="+mj-lt"/>
            </a:endParaRPr>
          </a:p>
          <a:p>
            <a:r>
              <a:rPr lang="en-US" sz="1200" b="0" i="0" dirty="0">
                <a:solidFill>
                  <a:srgbClr val="1D1C1D"/>
                </a:solidFill>
                <a:effectLst/>
                <a:latin typeface="+mj-lt"/>
              </a:rPr>
              <a:t> 	Highest Average - Vermont ($</a:t>
            </a:r>
            <a:r>
              <a:rPr lang="en-US" sz="1200" dirty="0">
                <a:solidFill>
                  <a:srgbClr val="1D1C1D"/>
                </a:solidFill>
                <a:latin typeface="+mj-lt"/>
              </a:rPr>
              <a:t>41,963</a:t>
            </a:r>
            <a:r>
              <a:rPr lang="en-US" sz="1200" b="0" i="0" dirty="0">
                <a:solidFill>
                  <a:srgbClr val="1D1C1D"/>
                </a:solidFill>
                <a:effectLst/>
                <a:latin typeface="+mj-lt"/>
              </a:rPr>
              <a:t>)  Michigan ($</a:t>
            </a:r>
            <a:r>
              <a:rPr lang="en-US" sz="1200" dirty="0">
                <a:solidFill>
                  <a:srgbClr val="1D1C1D"/>
                </a:solidFill>
                <a:latin typeface="+mj-lt"/>
              </a:rPr>
              <a:t>39,427</a:t>
            </a:r>
            <a:r>
              <a:rPr lang="en-US" sz="1200" b="0" i="0" dirty="0">
                <a:solidFill>
                  <a:srgbClr val="1D1C1D"/>
                </a:solidFill>
                <a:effectLst/>
                <a:latin typeface="+mj-lt"/>
              </a:rPr>
              <a:t>)  Connecticut($36,881)  Virginia ($36,881) </a:t>
            </a:r>
            <a:r>
              <a:rPr lang="en-US" sz="1200" dirty="0">
                <a:latin typeface="+mj-lt"/>
              </a:rPr>
              <a:t> </a:t>
            </a:r>
            <a:r>
              <a:rPr lang="en-US" sz="1200" dirty="0">
                <a:solidFill>
                  <a:srgbClr val="1D1C1D"/>
                </a:solidFill>
                <a:latin typeface="+mj-lt"/>
              </a:rPr>
              <a:t>California </a:t>
            </a:r>
            <a:r>
              <a:rPr lang="en-US" sz="1200" b="0" i="0" dirty="0">
                <a:solidFill>
                  <a:srgbClr val="1D1C1D"/>
                </a:solidFill>
                <a:effectLst/>
                <a:latin typeface="+mj-lt"/>
              </a:rPr>
              <a:t>($34,398) </a:t>
            </a:r>
          </a:p>
          <a:p>
            <a:r>
              <a:rPr lang="en-US" sz="1200" dirty="0">
                <a:solidFill>
                  <a:srgbClr val="1D1C1D"/>
                </a:solidFill>
                <a:latin typeface="+mj-lt"/>
              </a:rPr>
              <a:t>	Lowest Average - </a:t>
            </a:r>
            <a:r>
              <a:rPr lang="en-US" sz="1200" dirty="0">
                <a:latin typeface="+mj-lt"/>
              </a:rPr>
              <a:t> </a:t>
            </a:r>
            <a:r>
              <a:rPr lang="en-US" sz="1200" b="0" i="0" dirty="0">
                <a:solidFill>
                  <a:srgbClr val="1D1C1D"/>
                </a:solidFill>
                <a:effectLst/>
                <a:latin typeface="+mj-lt"/>
              </a:rPr>
              <a:t>South Dakota ($12,924)  District of Columbia ($14,540) </a:t>
            </a:r>
            <a:r>
              <a:rPr lang="en-US" sz="1200" dirty="0">
                <a:latin typeface="+mj-lt"/>
              </a:rPr>
              <a:t> </a:t>
            </a:r>
            <a:r>
              <a:rPr lang="en-US" sz="1200" b="0" i="0" dirty="0">
                <a:solidFill>
                  <a:srgbClr val="1D1C1D"/>
                </a:solidFill>
                <a:effectLst/>
                <a:latin typeface="+mj-lt"/>
              </a:rPr>
              <a:t>Wyoming ($14,803) </a:t>
            </a:r>
            <a:r>
              <a:rPr lang="en-US" sz="1200" dirty="0">
                <a:latin typeface="+mj-lt"/>
              </a:rPr>
              <a:t> </a:t>
            </a:r>
            <a:r>
              <a:rPr lang="en-US" sz="1200" b="0" i="0" dirty="0">
                <a:solidFill>
                  <a:srgbClr val="1D1C1D"/>
                </a:solidFill>
                <a:effectLst/>
                <a:latin typeface="+mj-lt"/>
              </a:rPr>
              <a:t>North Dakota ($</a:t>
            </a:r>
            <a:r>
              <a:rPr lang="en-US" sz="1200" dirty="0">
                <a:solidFill>
                  <a:srgbClr val="1D1C1D"/>
                </a:solidFill>
                <a:latin typeface="+mj-lt"/>
              </a:rPr>
              <a:t>18,514</a:t>
            </a:r>
            <a:r>
              <a:rPr lang="en-US" sz="1200" b="0" i="0" dirty="0">
                <a:solidFill>
                  <a:srgbClr val="1D1C1D"/>
                </a:solidFill>
                <a:effectLst/>
                <a:latin typeface="+mj-lt"/>
              </a:rPr>
              <a:t>) </a:t>
            </a:r>
            <a:r>
              <a:rPr lang="en-US" sz="1200" dirty="0">
                <a:latin typeface="+mj-lt"/>
              </a:rPr>
              <a:t> </a:t>
            </a:r>
            <a:r>
              <a:rPr lang="en-US" sz="1200" b="0" i="0" dirty="0">
                <a:solidFill>
                  <a:srgbClr val="1D1C1D"/>
                </a:solidFill>
                <a:effectLst/>
                <a:latin typeface="+mj-lt"/>
              </a:rPr>
              <a:t>New Mexico ($19,021)</a:t>
            </a:r>
          </a:p>
          <a:p>
            <a:r>
              <a:rPr lang="en-US" sz="1200" dirty="0">
                <a:solidFill>
                  <a:srgbClr val="1D1C1D"/>
                </a:solidFill>
                <a:latin typeface="+mj-lt"/>
              </a:rPr>
              <a:t>Private</a:t>
            </a:r>
          </a:p>
          <a:p>
            <a:r>
              <a:rPr lang="en-US" sz="1200" dirty="0">
                <a:solidFill>
                  <a:srgbClr val="1D1C1D"/>
                </a:solidFill>
                <a:latin typeface="+mj-lt"/>
              </a:rPr>
              <a:t>	Highest - </a:t>
            </a:r>
            <a:r>
              <a:rPr lang="en-US" sz="1200" b="0" i="0" dirty="0">
                <a:effectLst/>
                <a:latin typeface="+mj-lt"/>
              </a:rPr>
              <a:t> Massachusetts ($ 49,152)  Vermont ($ 48,300)  Rhode Island ($ 45,927)  Oregon ($ 45,166)</a:t>
            </a:r>
            <a:r>
              <a:rPr lang="en-US" sz="1200" dirty="0">
                <a:latin typeface="+mj-lt"/>
              </a:rPr>
              <a:t>  </a:t>
            </a:r>
            <a:r>
              <a:rPr lang="en-US" sz="1200" b="0" i="0" dirty="0">
                <a:effectLst/>
                <a:latin typeface="+mj-lt"/>
              </a:rPr>
              <a:t>District of Columbia</a:t>
            </a:r>
            <a:r>
              <a:rPr lang="en-US" sz="1200" dirty="0">
                <a:latin typeface="+mj-lt"/>
              </a:rPr>
              <a:t> </a:t>
            </a:r>
            <a:r>
              <a:rPr lang="en-US" sz="1200" b="0" i="0" dirty="0">
                <a:effectLst/>
                <a:latin typeface="+mj-lt"/>
              </a:rPr>
              <a:t>($ 44,692)</a:t>
            </a:r>
          </a:p>
          <a:p>
            <a:r>
              <a:rPr lang="en-US" sz="1200" dirty="0">
                <a:latin typeface="+mj-lt"/>
              </a:rPr>
              <a:t>	Lowest-   </a:t>
            </a:r>
            <a:r>
              <a:rPr lang="en-US" sz="1200" b="0" i="0" dirty="0">
                <a:effectLst/>
                <a:latin typeface="+mj-lt"/>
              </a:rPr>
              <a:t>Idaho($6,752)  Utah($7,852)</a:t>
            </a:r>
            <a:r>
              <a:rPr lang="en-US" sz="1200" dirty="0">
                <a:latin typeface="+mj-lt"/>
              </a:rPr>
              <a:t>  </a:t>
            </a:r>
            <a:r>
              <a:rPr lang="en-US" sz="1200" b="0" i="0" dirty="0">
                <a:effectLst/>
                <a:latin typeface="+mj-lt"/>
              </a:rPr>
              <a:t>West Virginia ($12,673)</a:t>
            </a:r>
            <a:r>
              <a:rPr lang="en-US" sz="1200" dirty="0">
                <a:latin typeface="+mj-lt"/>
              </a:rPr>
              <a:t>  </a:t>
            </a:r>
            <a:r>
              <a:rPr lang="en-US" sz="1200" b="0" i="0" dirty="0">
                <a:effectLst/>
                <a:latin typeface="+mj-lt"/>
              </a:rPr>
              <a:t>Arizona($13,487)</a:t>
            </a:r>
            <a:r>
              <a:rPr lang="en-US" sz="1200" dirty="0">
                <a:latin typeface="+mj-lt"/>
              </a:rPr>
              <a:t>  </a:t>
            </a:r>
            <a:r>
              <a:rPr lang="en-US" sz="1200" b="0" i="0" dirty="0">
                <a:effectLst/>
                <a:latin typeface="+mj-lt"/>
              </a:rPr>
              <a:t>Delaware($15,096)</a:t>
            </a:r>
            <a:endParaRPr lang="en-US" sz="1200" dirty="0">
              <a:latin typeface="+mj-lt"/>
            </a:endParaRPr>
          </a:p>
          <a:p>
            <a:endParaRPr lang="en-US" sz="1200" dirty="0">
              <a:latin typeface="+mj-lt"/>
            </a:endParaRPr>
          </a:p>
          <a:p>
            <a:pPr>
              <a:buFont typeface="Symbol" panose="05050102010706020507" pitchFamily="18" charset="2"/>
              <a:buChar char="·"/>
            </a:pPr>
            <a:r>
              <a:rPr lang="en-US" sz="1200" kern="1200" dirty="0">
                <a:latin typeface="+mj-lt"/>
              </a:rPr>
              <a:t>Is there a significant greater cost between Private an Public Education. </a:t>
            </a:r>
          </a:p>
          <a:p>
            <a:pPr lvl="1">
              <a:buFont typeface="Symbol" panose="05050102010706020507" pitchFamily="18" charset="2"/>
              <a:buChar char="·"/>
            </a:pPr>
            <a:r>
              <a:rPr lang="en-US" sz="1200" dirty="0">
                <a:latin typeface="+mj-lt"/>
              </a:rPr>
              <a:t>Private does have a great cost indicated however based on the mean it is only about a $4000 variance. Our average for private is $30949 and for public it is $26,949.</a:t>
            </a:r>
            <a:endParaRPr lang="en-US" sz="1200" kern="1200" dirty="0">
              <a:latin typeface="+mj-lt"/>
            </a:endParaRPr>
          </a:p>
          <a:p>
            <a:endParaRPr lang="en-US" sz="1200" kern="1200" dirty="0">
              <a:latin typeface="+mj-lt"/>
            </a:endParaRPr>
          </a:p>
          <a:p>
            <a:pPr>
              <a:buFont typeface="Symbol" panose="05050102010706020507" pitchFamily="18" charset="2"/>
              <a:buChar char="·"/>
            </a:pPr>
            <a:r>
              <a:rPr lang="en-US" sz="1200" kern="1200" dirty="0">
                <a:latin typeface="+mj-lt"/>
              </a:rPr>
              <a:t>Can one afford to get a 4-year undergraduate degree with a budget of $10000 per year on expenses (tuition &amp; room/board)? </a:t>
            </a:r>
          </a:p>
          <a:p>
            <a:pPr lvl="1">
              <a:buFont typeface="Symbol" panose="05050102010706020507" pitchFamily="18" charset="2"/>
              <a:buChar char="·"/>
            </a:pPr>
            <a:r>
              <a:rPr lang="en-US" sz="1200" kern="1200" dirty="0">
                <a:latin typeface="+mj-lt"/>
              </a:rPr>
              <a:t>Yes, based on the analysis a person does have options for a 4 years degree in some states but they are minimal and private. We can see pu</a:t>
            </a:r>
            <a:r>
              <a:rPr lang="en-US" sz="1200" dirty="0">
                <a:latin typeface="+mj-lt"/>
              </a:rPr>
              <a:t>blic schools showing starting about $12K. </a:t>
            </a:r>
            <a:endParaRPr lang="en-US" sz="1200" kern="1200" dirty="0">
              <a:latin typeface="+mj-lt"/>
            </a:endParaRPr>
          </a:p>
          <a:p>
            <a:endParaRPr lang="en-US" sz="1200" kern="1200" dirty="0">
              <a:latin typeface="+mj-lt"/>
            </a:endParaRPr>
          </a:p>
          <a:p>
            <a:pPr>
              <a:buFont typeface="Symbol" panose="05050102010706020507" pitchFamily="18" charset="2"/>
              <a:buChar char="·"/>
            </a:pPr>
            <a:r>
              <a:rPr lang="en-US" sz="1200" kern="1200" dirty="0">
                <a:latin typeface="+mj-lt"/>
              </a:rPr>
              <a:t>On the map, can we see the locations that present where I can assess the states to choose a college? </a:t>
            </a:r>
          </a:p>
          <a:p>
            <a:pPr lvl="1">
              <a:buFont typeface="Symbol" panose="05050102010706020507" pitchFamily="18" charset="2"/>
              <a:buChar char="·"/>
            </a:pPr>
            <a:r>
              <a:rPr lang="en-US" sz="1200" kern="1200" dirty="0">
                <a:latin typeface="+mj-lt"/>
              </a:rPr>
              <a:t>Yes the heat map gives us indicators of cost and where you would typically find lower and higher cost for schools. </a:t>
            </a:r>
          </a:p>
          <a:p>
            <a:endParaRPr lang="en-US" sz="1200" kern="1200" dirty="0">
              <a:latin typeface="+mj-lt"/>
            </a:endParaRPr>
          </a:p>
          <a:p>
            <a:pPr>
              <a:buFont typeface="Symbol" panose="05050102010706020507" pitchFamily="18" charset="2"/>
              <a:buChar char="·"/>
            </a:pPr>
            <a:r>
              <a:rPr lang="en-US" sz="1200" kern="1200" dirty="0">
                <a:latin typeface="+mj-lt"/>
              </a:rPr>
              <a:t>What type of institution would one go to on a tight budget to pursue an undergraduate education? </a:t>
            </a:r>
          </a:p>
          <a:p>
            <a:pPr lvl="1">
              <a:buFont typeface="Symbol" panose="05050102010706020507" pitchFamily="18" charset="2"/>
              <a:buChar char="·"/>
            </a:pPr>
            <a:r>
              <a:rPr lang="en-US" sz="1200" kern="1200" dirty="0">
                <a:latin typeface="+mj-lt"/>
              </a:rPr>
              <a:t>And is it best to start with a 2 year and then move to a 4 year?  Based on the analysis the 2 years has a lower cost overall and may be the best place to start on a budget and move to a 4 years if funds are increasing and budget can sustain</a:t>
            </a:r>
            <a:r>
              <a:rPr lang="en-US" sz="1200" dirty="0">
                <a:latin typeface="+mj-lt"/>
              </a:rPr>
              <a:t>. </a:t>
            </a:r>
            <a:endParaRPr lang="en-US" sz="1200" kern="1200" dirty="0">
              <a:latin typeface="+mj-lt"/>
            </a:endParaRPr>
          </a:p>
          <a:p>
            <a:endParaRPr lang="en-US" sz="1200" kern="1200" dirty="0">
              <a:latin typeface="+mj-lt"/>
            </a:endParaRPr>
          </a:p>
          <a:p>
            <a:pPr>
              <a:buFont typeface="Symbol" panose="05050102010706020507" pitchFamily="18" charset="2"/>
              <a:buChar char="·"/>
            </a:pPr>
            <a:r>
              <a:rPr lang="en-US" sz="1200" kern="1200" dirty="0">
                <a:latin typeface="+mj-lt"/>
              </a:rPr>
              <a:t> What does higher priced school look like and how much more expensive are they and what part of the states have the most schools? </a:t>
            </a:r>
          </a:p>
          <a:p>
            <a:pPr lvl="1">
              <a:buFont typeface="Symbol" panose="05050102010706020507" pitchFamily="18" charset="2"/>
              <a:buChar char="·"/>
            </a:pPr>
            <a:r>
              <a:rPr lang="en-US" sz="1200" kern="1200" dirty="0">
                <a:latin typeface="+mj-lt"/>
              </a:rPr>
              <a:t>We can see costs for higher priced schools with pricing range over $100K annually and even greater than $140K. </a:t>
            </a:r>
            <a:r>
              <a:rPr lang="en-US" sz="1200" dirty="0">
                <a:latin typeface="+mj-lt"/>
              </a:rPr>
              <a:t> You can see on the map that school are over but more abundant in the Middle, East and far West States. </a:t>
            </a:r>
            <a:endParaRPr lang="en-US" sz="1200" kern="1200" dirty="0">
              <a:latin typeface="+mj-lt"/>
            </a:endParaRPr>
          </a:p>
          <a:p>
            <a:endParaRPr lang="en-US" sz="1200" kern="1200" dirty="0">
              <a:latin typeface="+mj-lt"/>
            </a:endParaRPr>
          </a:p>
          <a:p>
            <a:pPr>
              <a:buFont typeface="Symbol" panose="05050102010706020507" pitchFamily="18" charset="2"/>
              <a:buChar char="·"/>
            </a:pPr>
            <a:r>
              <a:rPr lang="en-US" sz="1200" kern="1200" dirty="0">
                <a:latin typeface="+mj-lt"/>
              </a:rPr>
              <a:t> Evaluation to determine if Covid had an Impact to lessen the standard increase:  Based on the data that we have here we do not see an impact for any decrease in school costs. More data may over additional conclusions but as of today, no impact. Only increases from year to year. </a:t>
            </a:r>
          </a:p>
          <a:p>
            <a:endParaRPr lang="en-US" sz="1200" kern="1200" dirty="0">
              <a:latin typeface="Century Gothic" panose="020B0502020202020204" pitchFamily="34" charset="0"/>
            </a:endParaRPr>
          </a:p>
        </p:txBody>
      </p:sp>
      <p:pic>
        <p:nvPicPr>
          <p:cNvPr id="5" name="Graphic 4" descr="Books on shelf with solid fill">
            <a:extLst>
              <a:ext uri="{FF2B5EF4-FFF2-40B4-BE49-F238E27FC236}">
                <a16:creationId xmlns:a16="http://schemas.microsoft.com/office/drawing/2014/main" id="{A1DF4E62-C9AB-D997-74FD-307BA2F21B8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21568" y="102616"/>
            <a:ext cx="914400" cy="914400"/>
          </a:xfrm>
          <a:prstGeom prst="rect">
            <a:avLst/>
          </a:prstGeom>
        </p:spPr>
      </p:pic>
      <p:pic>
        <p:nvPicPr>
          <p:cNvPr id="7" name="Graphic 6" descr="Graduation cap with solid fill">
            <a:extLst>
              <a:ext uri="{FF2B5EF4-FFF2-40B4-BE49-F238E27FC236}">
                <a16:creationId xmlns:a16="http://schemas.microsoft.com/office/drawing/2014/main" id="{34B96996-6F22-EB29-780D-1C144DBEC00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883664" y="12192"/>
            <a:ext cx="7971536" cy="6845808"/>
          </a:xfrm>
          <a:prstGeom prst="rect">
            <a:avLst/>
          </a:prstGeom>
        </p:spPr>
      </p:pic>
    </p:spTree>
    <p:extLst>
      <p:ext uri="{BB962C8B-B14F-4D97-AF65-F5344CB8AC3E}">
        <p14:creationId xmlns:p14="http://schemas.microsoft.com/office/powerpoint/2010/main" val="24873503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31468D-791E-93F6-31F9-35FE3DF51F31}"/>
              </a:ext>
            </a:extLst>
          </p:cNvPr>
          <p:cNvSpPr>
            <a:spLocks noGrp="1"/>
          </p:cNvSpPr>
          <p:nvPr>
            <p:ph type="title"/>
          </p:nvPr>
        </p:nvSpPr>
        <p:spPr>
          <a:xfrm>
            <a:off x="4771208" y="416560"/>
            <a:ext cx="7260336" cy="863600"/>
          </a:xfrm>
        </p:spPr>
        <p:txBody>
          <a:bodyPr vert="horz" lIns="91440" tIns="45720" rIns="91440" bIns="45720" rtlCol="0" anchor="ctr">
            <a:noAutofit/>
          </a:bodyPr>
          <a:lstStyle/>
          <a:p>
            <a:pPr algn="ctr"/>
            <a:r>
              <a:rPr lang="en-US" sz="2000" b="1" dirty="0">
                <a:ea typeface="+mn-ea"/>
                <a:cs typeface="+mn-cs"/>
              </a:rPr>
              <a:t>This research study will answer </a:t>
            </a:r>
            <a:br>
              <a:rPr lang="en-US" sz="2000" b="1" dirty="0">
                <a:ea typeface="+mn-ea"/>
                <a:cs typeface="+mn-cs"/>
              </a:rPr>
            </a:br>
            <a:r>
              <a:rPr lang="en-US" sz="2000" b="1" dirty="0">
                <a:ea typeface="+mn-ea"/>
                <a:cs typeface="+mn-cs"/>
              </a:rPr>
              <a:t>the following questions:</a:t>
            </a:r>
            <a:endParaRPr lang="en-US" sz="2000" b="1" dirty="0"/>
          </a:p>
        </p:txBody>
      </p:sp>
      <p:pic>
        <p:nvPicPr>
          <p:cNvPr id="7" name="Picture 6" descr="High angle view of a rolled paper, brown notebook, and black notepad on a wooden table">
            <a:extLst>
              <a:ext uri="{FF2B5EF4-FFF2-40B4-BE49-F238E27FC236}">
                <a16:creationId xmlns:a16="http://schemas.microsoft.com/office/drawing/2014/main" id="{AF62884F-A6DC-6787-74B7-4C591A1BB094}"/>
              </a:ext>
            </a:extLst>
          </p:cNvPr>
          <p:cNvPicPr>
            <a:picLocks noChangeAspect="1"/>
          </p:cNvPicPr>
          <p:nvPr/>
        </p:nvPicPr>
        <p:blipFill rotWithShape="1">
          <a:blip r:embed="rId3"/>
          <a:srcRect l="1273" r="53607" b="-1"/>
          <a:stretch/>
        </p:blipFill>
        <p:spPr>
          <a:xfrm>
            <a:off x="-5597" y="10"/>
            <a:ext cx="4394717" cy="6857990"/>
          </a:xfrm>
          <a:prstGeom prst="rect">
            <a:avLst/>
          </a:prstGeom>
        </p:spPr>
      </p:pic>
      <p:sp>
        <p:nvSpPr>
          <p:cNvPr id="5" name="TextBox 4">
            <a:extLst>
              <a:ext uri="{FF2B5EF4-FFF2-40B4-BE49-F238E27FC236}">
                <a16:creationId xmlns:a16="http://schemas.microsoft.com/office/drawing/2014/main" id="{8297C5DD-D306-0313-1820-B886B20AE988}"/>
              </a:ext>
            </a:extLst>
          </p:cNvPr>
          <p:cNvSpPr txBox="1"/>
          <p:nvPr/>
        </p:nvSpPr>
        <p:spPr>
          <a:xfrm>
            <a:off x="4460240" y="1417382"/>
            <a:ext cx="7659326" cy="5318698"/>
          </a:xfrm>
          <a:prstGeom prst="rect">
            <a:avLst/>
          </a:prstGeom>
        </p:spPr>
        <p:txBody>
          <a:bodyPr vert="horz" lIns="91440" tIns="45720" rIns="91440" bIns="45720" rtlCol="0">
            <a:normAutofit/>
          </a:bodyPr>
          <a:lstStyle/>
          <a:p>
            <a:r>
              <a:rPr lang="en-US" sz="1400" b="0" dirty="0">
                <a:effectLst/>
                <a:latin typeface="+mj-lt"/>
              </a:rPr>
              <a:t>Introduction: Given an opportunity, people want to pursue college education for various reasons. The reason might be getting a high-paying      job, developing skills, increase job opportunities just to name a few. There are other mixture of reasons for an individual in      going to college. But let’s face the reality, that the expenses (tuition, room &amp; board) often get in the way.</a:t>
            </a:r>
          </a:p>
          <a:p>
            <a:br>
              <a:rPr lang="en-US" sz="1400" b="0" dirty="0">
                <a:effectLst/>
                <a:latin typeface="+mj-lt"/>
              </a:rPr>
            </a:br>
            <a:r>
              <a:rPr lang="en-US" sz="1400" b="0" dirty="0">
                <a:effectLst/>
                <a:latin typeface="+mj-lt"/>
              </a:rPr>
              <a:t>Project Title: Average Cost of Undergraduate Education in the USA</a:t>
            </a:r>
          </a:p>
          <a:p>
            <a:br>
              <a:rPr lang="en-US" sz="1400" b="0" dirty="0">
                <a:effectLst/>
                <a:latin typeface="+mj-lt"/>
              </a:rPr>
            </a:br>
            <a:r>
              <a:rPr lang="en-US" sz="1400" b="0" dirty="0">
                <a:effectLst/>
                <a:latin typeface="+mj-lt"/>
              </a:rPr>
              <a:t>Project Description: </a:t>
            </a:r>
          </a:p>
          <a:p>
            <a:r>
              <a:rPr lang="en-US" sz="1400" b="0" dirty="0">
                <a:effectLst/>
                <a:latin typeface="+mj-lt"/>
              </a:rPr>
              <a:t>    This project will look at the data from year 2013-2021 on the average cost of college in the USA by state, type of institution, length of study, and year. It will assist in providing a deeper understanding on the financials of undergraduate education across the US. Specifically,  it will contribute to answering common questions listed below if one is evaluating going to college.</a:t>
            </a:r>
            <a:endParaRPr lang="en-US" sz="1400" dirty="0">
              <a:latin typeface="+mj-lt"/>
            </a:endParaRPr>
          </a:p>
          <a:p>
            <a:pPr marL="171450" indent="-171450">
              <a:buFont typeface="Wingdings" panose="05000000000000000000" pitchFamily="2" charset="2"/>
              <a:buChar char="q"/>
            </a:pPr>
            <a:endParaRPr lang="en-US" sz="1200" dirty="0">
              <a:latin typeface="+mj-lt"/>
            </a:endParaRPr>
          </a:p>
          <a:p>
            <a:pPr marL="171450" indent="-171450">
              <a:buFont typeface="Wingdings" panose="05000000000000000000" pitchFamily="2" charset="2"/>
              <a:buChar char="q"/>
            </a:pPr>
            <a:endParaRPr lang="en-US" sz="1200" dirty="0">
              <a:latin typeface="+mj-lt"/>
            </a:endParaRPr>
          </a:p>
          <a:p>
            <a:pPr marL="171450" indent="-171450">
              <a:buFont typeface="Wingdings" panose="05000000000000000000" pitchFamily="2" charset="2"/>
              <a:buChar char="q"/>
            </a:pPr>
            <a:endParaRPr lang="en-US" sz="1200" dirty="0">
              <a:latin typeface="+mj-lt"/>
            </a:endParaRPr>
          </a:p>
          <a:p>
            <a:pPr marL="171450" indent="-171450">
              <a:buFont typeface="Wingdings" panose="05000000000000000000" pitchFamily="2" charset="2"/>
              <a:buChar char="q"/>
            </a:pPr>
            <a:endParaRPr lang="en-US" sz="1200" dirty="0">
              <a:latin typeface="+mj-lt"/>
            </a:endParaRPr>
          </a:p>
          <a:p>
            <a:endParaRPr lang="en-US" sz="1200" dirty="0">
              <a:latin typeface="+mj-lt"/>
            </a:endParaRPr>
          </a:p>
          <a:p>
            <a:endParaRPr lang="en-US" sz="1200" dirty="0">
              <a:latin typeface="+mj-lt"/>
            </a:endParaRPr>
          </a:p>
          <a:p>
            <a:pPr marL="171450" indent="-228600" defTabSz="914400">
              <a:lnSpc>
                <a:spcPct val="110000"/>
              </a:lnSpc>
              <a:spcAft>
                <a:spcPts val="600"/>
              </a:spcAft>
              <a:buSzPct val="125000"/>
              <a:buFont typeface="Arial" panose="020B0604020202020204" pitchFamily="34" charset="0"/>
              <a:buChar char="•"/>
            </a:pPr>
            <a:endParaRPr lang="en-US" sz="500" b="0" dirty="0">
              <a:effectLst/>
            </a:endParaRPr>
          </a:p>
          <a:p>
            <a:pPr indent="-228600" defTabSz="914400">
              <a:lnSpc>
                <a:spcPct val="110000"/>
              </a:lnSpc>
              <a:spcAft>
                <a:spcPts val="600"/>
              </a:spcAft>
              <a:buSzPct val="125000"/>
              <a:buFont typeface="Arial" panose="020B0604020202020204" pitchFamily="34" charset="0"/>
              <a:buChar char="•"/>
            </a:pPr>
            <a:endParaRPr lang="en-US" sz="500" b="0" dirty="0">
              <a:effectLst/>
            </a:endParaRPr>
          </a:p>
        </p:txBody>
      </p:sp>
    </p:spTree>
    <p:extLst>
      <p:ext uri="{BB962C8B-B14F-4D97-AF65-F5344CB8AC3E}">
        <p14:creationId xmlns:p14="http://schemas.microsoft.com/office/powerpoint/2010/main" val="2177603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31468D-791E-93F6-31F9-35FE3DF51F31}"/>
              </a:ext>
            </a:extLst>
          </p:cNvPr>
          <p:cNvSpPr>
            <a:spLocks noGrp="1"/>
          </p:cNvSpPr>
          <p:nvPr>
            <p:ph type="title"/>
          </p:nvPr>
        </p:nvSpPr>
        <p:spPr>
          <a:xfrm>
            <a:off x="4771208" y="416560"/>
            <a:ext cx="7260336" cy="863600"/>
          </a:xfrm>
        </p:spPr>
        <p:txBody>
          <a:bodyPr vert="horz" lIns="91440" tIns="45720" rIns="91440" bIns="45720" rtlCol="0" anchor="ctr">
            <a:noAutofit/>
          </a:bodyPr>
          <a:lstStyle/>
          <a:p>
            <a:pPr algn="ctr"/>
            <a:r>
              <a:rPr lang="en-US" sz="2000" b="1" dirty="0">
                <a:ea typeface="+mn-ea"/>
                <a:cs typeface="+mn-cs"/>
              </a:rPr>
              <a:t>This research study will answer </a:t>
            </a:r>
            <a:br>
              <a:rPr lang="en-US" sz="2000" b="1" dirty="0">
                <a:ea typeface="+mn-ea"/>
                <a:cs typeface="+mn-cs"/>
              </a:rPr>
            </a:br>
            <a:r>
              <a:rPr lang="en-US" sz="2000" b="1" dirty="0">
                <a:ea typeface="+mn-ea"/>
                <a:cs typeface="+mn-cs"/>
              </a:rPr>
              <a:t>the following questions:</a:t>
            </a:r>
            <a:endParaRPr lang="en-US" sz="2000" b="1" dirty="0"/>
          </a:p>
        </p:txBody>
      </p:sp>
      <p:sp>
        <p:nvSpPr>
          <p:cNvPr id="5" name="TextBox 4">
            <a:extLst>
              <a:ext uri="{FF2B5EF4-FFF2-40B4-BE49-F238E27FC236}">
                <a16:creationId xmlns:a16="http://schemas.microsoft.com/office/drawing/2014/main" id="{8297C5DD-D306-0313-1820-B886B20AE988}"/>
              </a:ext>
            </a:extLst>
          </p:cNvPr>
          <p:cNvSpPr txBox="1"/>
          <p:nvPr/>
        </p:nvSpPr>
        <p:spPr>
          <a:xfrm>
            <a:off x="4460240" y="1417382"/>
            <a:ext cx="7659326" cy="5318698"/>
          </a:xfrm>
          <a:prstGeom prst="rect">
            <a:avLst/>
          </a:prstGeom>
        </p:spPr>
        <p:txBody>
          <a:bodyPr vert="horz" lIns="91440" tIns="45720" rIns="91440" bIns="45720" rtlCol="0">
            <a:normAutofit/>
          </a:bodyPr>
          <a:lstStyle/>
          <a:p>
            <a:pPr>
              <a:buFont typeface="Symbol" panose="05050102010706020507" pitchFamily="18" charset="2"/>
              <a:buChar char="·"/>
            </a:pPr>
            <a:r>
              <a:rPr lang="en-US" sz="1500" kern="1200" dirty="0">
                <a:solidFill>
                  <a:srgbClr val="000000"/>
                </a:solidFill>
                <a:latin typeface="Century Gothic" panose="020B0502020202020204" pitchFamily="34" charset="0"/>
              </a:rPr>
              <a:t> Which 5 states had the lowest &amp; highest average tuition fees in a public out-of-state and private institution for year 2021 and  what is the percentage from the lowest and the highest cost ?</a:t>
            </a:r>
          </a:p>
          <a:p>
            <a:endParaRPr lang="en-US" sz="1500" kern="1200" dirty="0">
              <a:solidFill>
                <a:srgbClr val="000000"/>
              </a:solidFill>
              <a:latin typeface="Century Gothic" panose="020B0502020202020204" pitchFamily="34" charset="0"/>
            </a:endParaRPr>
          </a:p>
          <a:p>
            <a:pPr>
              <a:buFont typeface="Symbol" panose="05050102010706020507" pitchFamily="18" charset="2"/>
              <a:buChar char="·"/>
            </a:pPr>
            <a:r>
              <a:rPr lang="en-US" sz="1500" kern="1200" dirty="0">
                <a:solidFill>
                  <a:srgbClr val="000000"/>
                </a:solidFill>
                <a:latin typeface="Century Gothic" panose="020B0502020202020204" pitchFamily="34" charset="0"/>
              </a:rPr>
              <a:t> Is there a significant greater cost between Private and Public Education. </a:t>
            </a:r>
          </a:p>
          <a:p>
            <a:endParaRPr lang="en-US" sz="1500" kern="1200" dirty="0">
              <a:solidFill>
                <a:srgbClr val="000000"/>
              </a:solidFill>
              <a:latin typeface="Century Gothic" panose="020B0502020202020204" pitchFamily="34" charset="0"/>
            </a:endParaRPr>
          </a:p>
          <a:p>
            <a:pPr>
              <a:buFont typeface="Symbol" panose="05050102010706020507" pitchFamily="18" charset="2"/>
              <a:buChar char="·"/>
            </a:pPr>
            <a:r>
              <a:rPr lang="en-US" sz="1500" kern="1200" dirty="0">
                <a:solidFill>
                  <a:srgbClr val="000000"/>
                </a:solidFill>
                <a:latin typeface="Century Gothic" panose="020B0502020202020204" pitchFamily="34" charset="0"/>
              </a:rPr>
              <a:t> Can one afford to get a 4-year undergraduate degree with a budget of $10000 per year on expenses (tuition &amp; room/board)?</a:t>
            </a:r>
          </a:p>
          <a:p>
            <a:endParaRPr lang="en-US" sz="1500" kern="1200" dirty="0">
              <a:solidFill>
                <a:srgbClr val="000000"/>
              </a:solidFill>
              <a:latin typeface="Century Gothic" panose="020B0502020202020204" pitchFamily="34" charset="0"/>
            </a:endParaRPr>
          </a:p>
          <a:p>
            <a:pPr>
              <a:buFont typeface="Symbol" panose="05050102010706020507" pitchFamily="18" charset="2"/>
              <a:buChar char="·"/>
            </a:pPr>
            <a:r>
              <a:rPr lang="en-US" sz="1500" kern="1200" dirty="0">
                <a:solidFill>
                  <a:srgbClr val="000000"/>
                </a:solidFill>
                <a:latin typeface="Century Gothic" panose="020B0502020202020204" pitchFamily="34" charset="0"/>
              </a:rPr>
              <a:t> On the map, can we see the locations that present where I can assess the states to choose a college?</a:t>
            </a:r>
          </a:p>
          <a:p>
            <a:endParaRPr lang="en-US" sz="1500" kern="1200" dirty="0">
              <a:solidFill>
                <a:srgbClr val="000000"/>
              </a:solidFill>
              <a:latin typeface="Century Gothic" panose="020B0502020202020204" pitchFamily="34" charset="0"/>
            </a:endParaRPr>
          </a:p>
          <a:p>
            <a:pPr>
              <a:buFont typeface="Symbol" panose="05050102010706020507" pitchFamily="18" charset="2"/>
              <a:buChar char="·"/>
            </a:pPr>
            <a:r>
              <a:rPr lang="en-US" sz="1500" kern="1200" dirty="0">
                <a:solidFill>
                  <a:srgbClr val="000000"/>
                </a:solidFill>
                <a:latin typeface="Century Gothic" panose="020B0502020202020204" pitchFamily="34" charset="0"/>
              </a:rPr>
              <a:t> What type of institution would one go to on a tight budget to pursue an undergraduate education? And is going to best to start  with a 2 year and then move to a 4 year? </a:t>
            </a:r>
          </a:p>
          <a:p>
            <a:endParaRPr lang="en-US" sz="1500" kern="1200" dirty="0">
              <a:solidFill>
                <a:srgbClr val="000000"/>
              </a:solidFill>
              <a:latin typeface="Century Gothic" panose="020B0502020202020204" pitchFamily="34" charset="0"/>
            </a:endParaRPr>
          </a:p>
          <a:p>
            <a:pPr>
              <a:buFont typeface="Symbol" panose="05050102010706020507" pitchFamily="18" charset="2"/>
              <a:buChar char="·"/>
            </a:pPr>
            <a:r>
              <a:rPr lang="en-US" sz="1500" kern="1200" dirty="0">
                <a:solidFill>
                  <a:srgbClr val="000000"/>
                </a:solidFill>
                <a:latin typeface="Century Gothic" panose="020B0502020202020204" pitchFamily="34" charset="0"/>
              </a:rPr>
              <a:t> What kind do the higher brackets looks like for the more expensive schools and what part of the states have the most schools? </a:t>
            </a:r>
          </a:p>
          <a:p>
            <a:endParaRPr lang="en-US" sz="1500" kern="1200" dirty="0">
              <a:solidFill>
                <a:srgbClr val="000000"/>
              </a:solidFill>
              <a:latin typeface="Century Gothic" panose="020B0502020202020204" pitchFamily="34" charset="0"/>
            </a:endParaRPr>
          </a:p>
          <a:p>
            <a:pPr>
              <a:buFont typeface="Symbol" panose="05050102010706020507" pitchFamily="18" charset="2"/>
              <a:buChar char="·"/>
            </a:pPr>
            <a:r>
              <a:rPr lang="en-US" sz="1500" kern="1200" dirty="0">
                <a:solidFill>
                  <a:srgbClr val="000000"/>
                </a:solidFill>
                <a:latin typeface="Century Gothic" panose="020B0502020202020204" pitchFamily="34" charset="0"/>
              </a:rPr>
              <a:t> Evaluation to determine if Covid had an Impact to lessen the standard increase</a:t>
            </a:r>
          </a:p>
          <a:p>
            <a:endParaRPr lang="en-US" sz="1400" b="0" dirty="0">
              <a:effectLst/>
            </a:endParaRPr>
          </a:p>
          <a:p>
            <a:pPr marL="171450" indent="-171450">
              <a:buFont typeface="Wingdings" panose="05000000000000000000" pitchFamily="2" charset="2"/>
              <a:buChar char="q"/>
            </a:pPr>
            <a:endParaRPr lang="en-US" sz="1200" dirty="0">
              <a:latin typeface="+mj-lt"/>
            </a:endParaRPr>
          </a:p>
          <a:p>
            <a:pPr marL="171450" indent="-171450">
              <a:buFont typeface="Wingdings" panose="05000000000000000000" pitchFamily="2" charset="2"/>
              <a:buChar char="q"/>
            </a:pPr>
            <a:endParaRPr lang="en-US" sz="1200" dirty="0">
              <a:latin typeface="+mj-lt"/>
            </a:endParaRPr>
          </a:p>
          <a:p>
            <a:pPr marL="171450" indent="-171450">
              <a:buFont typeface="Wingdings" panose="05000000000000000000" pitchFamily="2" charset="2"/>
              <a:buChar char="q"/>
            </a:pPr>
            <a:endParaRPr lang="en-US" sz="1200" dirty="0">
              <a:latin typeface="+mj-lt"/>
            </a:endParaRPr>
          </a:p>
          <a:p>
            <a:pPr marL="171450" indent="-171450">
              <a:buFont typeface="Wingdings" panose="05000000000000000000" pitchFamily="2" charset="2"/>
              <a:buChar char="q"/>
            </a:pPr>
            <a:endParaRPr lang="en-US" sz="1200" dirty="0">
              <a:latin typeface="+mj-lt"/>
            </a:endParaRPr>
          </a:p>
          <a:p>
            <a:endParaRPr lang="en-US" sz="1200" dirty="0">
              <a:latin typeface="+mj-lt"/>
            </a:endParaRPr>
          </a:p>
          <a:p>
            <a:endParaRPr lang="en-US" sz="1200" dirty="0">
              <a:latin typeface="+mj-lt"/>
            </a:endParaRPr>
          </a:p>
          <a:p>
            <a:pPr marL="171450" indent="-228600" defTabSz="914400">
              <a:lnSpc>
                <a:spcPct val="110000"/>
              </a:lnSpc>
              <a:spcAft>
                <a:spcPts val="600"/>
              </a:spcAft>
              <a:buSzPct val="125000"/>
              <a:buFont typeface="Arial" panose="020B0604020202020204" pitchFamily="34" charset="0"/>
              <a:buChar char="•"/>
            </a:pPr>
            <a:endParaRPr lang="en-US" sz="500" b="0" dirty="0">
              <a:effectLst/>
            </a:endParaRPr>
          </a:p>
          <a:p>
            <a:pPr indent="-228600" defTabSz="914400">
              <a:lnSpc>
                <a:spcPct val="110000"/>
              </a:lnSpc>
              <a:spcAft>
                <a:spcPts val="600"/>
              </a:spcAft>
              <a:buSzPct val="125000"/>
              <a:buFont typeface="Arial" panose="020B0604020202020204" pitchFamily="34" charset="0"/>
              <a:buChar char="•"/>
            </a:pPr>
            <a:endParaRPr lang="en-US" sz="500" b="0" dirty="0">
              <a:effectLst/>
            </a:endParaRPr>
          </a:p>
        </p:txBody>
      </p:sp>
      <p:pic>
        <p:nvPicPr>
          <p:cNvPr id="4" name="Picture 3" descr="Person in university library carrying a very tall stack of books that obscures their face">
            <a:extLst>
              <a:ext uri="{FF2B5EF4-FFF2-40B4-BE49-F238E27FC236}">
                <a16:creationId xmlns:a16="http://schemas.microsoft.com/office/drawing/2014/main" id="{EE0FB0B4-D92D-86DB-6952-DA02AF6887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0" y="0"/>
            <a:ext cx="4315298" cy="6858000"/>
          </a:xfrm>
          <a:prstGeom prst="rect">
            <a:avLst/>
          </a:prstGeom>
        </p:spPr>
      </p:pic>
    </p:spTree>
    <p:extLst>
      <p:ext uri="{BB962C8B-B14F-4D97-AF65-F5344CB8AC3E}">
        <p14:creationId xmlns:p14="http://schemas.microsoft.com/office/powerpoint/2010/main" val="23492469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D32E27-0B32-8561-6E1A-2EE9295D6CEF}"/>
              </a:ext>
            </a:extLst>
          </p:cNvPr>
          <p:cNvSpPr>
            <a:spLocks noGrp="1"/>
          </p:cNvSpPr>
          <p:nvPr>
            <p:ph type="title"/>
          </p:nvPr>
        </p:nvSpPr>
        <p:spPr>
          <a:xfrm>
            <a:off x="420019" y="607301"/>
            <a:ext cx="11522043" cy="932371"/>
          </a:xfrm>
        </p:spPr>
        <p:txBody>
          <a:bodyPr>
            <a:normAutofit/>
          </a:bodyPr>
          <a:lstStyle/>
          <a:p>
            <a:pPr algn="ctr"/>
            <a:r>
              <a:rPr lang="en-US" sz="2400" b="0" dirty="0">
                <a:effectLst/>
                <a:latin typeface="Consolas" panose="020B0609020204030204" pitchFamily="49" charset="0"/>
              </a:rPr>
              <a:t>2021 Average Fees/Tuition Cost of a 4 Year </a:t>
            </a:r>
            <a:br>
              <a:rPr lang="en-US" sz="2400" b="0" dirty="0">
                <a:effectLst/>
                <a:latin typeface="Consolas" panose="020B0609020204030204" pitchFamily="49" charset="0"/>
              </a:rPr>
            </a:br>
            <a:r>
              <a:rPr lang="en-US" sz="2400" b="0" dirty="0">
                <a:effectLst/>
                <a:latin typeface="Consolas" panose="020B0609020204030204" pitchFamily="49" charset="0"/>
              </a:rPr>
              <a:t>Out of </a:t>
            </a:r>
            <a:r>
              <a:rPr lang="en-US" sz="2400" dirty="0">
                <a:latin typeface="Consolas" panose="020B0609020204030204" pitchFamily="49" charset="0"/>
              </a:rPr>
              <a:t>state </a:t>
            </a:r>
            <a:r>
              <a:rPr lang="en-US" sz="2400" b="0" dirty="0">
                <a:effectLst/>
                <a:latin typeface="Consolas" panose="020B0609020204030204" pitchFamily="49" charset="0"/>
              </a:rPr>
              <a:t>Public Education</a:t>
            </a:r>
          </a:p>
        </p:txBody>
      </p:sp>
      <p:sp>
        <p:nvSpPr>
          <p:cNvPr id="7" name="TextBox 6">
            <a:extLst>
              <a:ext uri="{FF2B5EF4-FFF2-40B4-BE49-F238E27FC236}">
                <a16:creationId xmlns:a16="http://schemas.microsoft.com/office/drawing/2014/main" id="{D85AEB92-120C-4639-8CF1-5C7A46460F19}"/>
              </a:ext>
            </a:extLst>
          </p:cNvPr>
          <p:cNvSpPr txBox="1"/>
          <p:nvPr/>
        </p:nvSpPr>
        <p:spPr>
          <a:xfrm>
            <a:off x="166321" y="4826675"/>
            <a:ext cx="4024680" cy="1169551"/>
          </a:xfrm>
          <a:prstGeom prst="rect">
            <a:avLst/>
          </a:prstGeom>
          <a:noFill/>
        </p:spPr>
        <p:txBody>
          <a:bodyPr wrap="square" rtlCol="0">
            <a:spAutoFit/>
          </a:bodyPr>
          <a:lstStyle/>
          <a:p>
            <a:r>
              <a:rPr lang="en-US" sz="1400" b="1" dirty="0"/>
              <a:t>Analysis</a:t>
            </a:r>
            <a:r>
              <a:rPr lang="en-US" sz="1400" dirty="0"/>
              <a:t>:   </a:t>
            </a:r>
            <a:br>
              <a:rPr lang="en-US" sz="1400" dirty="0"/>
            </a:br>
            <a:r>
              <a:rPr lang="en-US" sz="1400" b="0" i="0" dirty="0">
                <a:solidFill>
                  <a:srgbClr val="1D1C1D"/>
                </a:solidFill>
                <a:effectLst/>
                <a:latin typeface="Slack-Lato"/>
              </a:rPr>
              <a:t>There’s a difference of $</a:t>
            </a:r>
            <a:r>
              <a:rPr lang="en-US" sz="1400" b="1" dirty="0">
                <a:solidFill>
                  <a:srgbClr val="1D1C1D"/>
                </a:solidFill>
                <a:latin typeface="Slack-Lato"/>
              </a:rPr>
              <a:t>29,039</a:t>
            </a:r>
            <a:r>
              <a:rPr lang="en-US" sz="1400" b="1" i="0" dirty="0">
                <a:solidFill>
                  <a:srgbClr val="1D1C1D"/>
                </a:solidFill>
                <a:effectLst/>
                <a:latin typeface="Slack-Lato"/>
              </a:rPr>
              <a:t> between the highest and lowest avg tuition</a:t>
            </a:r>
            <a:r>
              <a:rPr lang="en-US" sz="1400" b="0" i="0" dirty="0">
                <a:solidFill>
                  <a:srgbClr val="1D1C1D"/>
                </a:solidFill>
                <a:effectLst/>
                <a:latin typeface="Slack-Lato"/>
              </a:rPr>
              <a:t> which is a </a:t>
            </a:r>
            <a:r>
              <a:rPr lang="en-US" sz="1400" b="1" i="0" dirty="0">
                <a:solidFill>
                  <a:srgbClr val="1D1C1D"/>
                </a:solidFill>
                <a:effectLst/>
                <a:latin typeface="Slack-Lato"/>
              </a:rPr>
              <a:t>224.69% </a:t>
            </a:r>
            <a:r>
              <a:rPr lang="en-US" sz="1400" b="0" i="0" dirty="0">
                <a:solidFill>
                  <a:srgbClr val="1D1C1D"/>
                </a:solidFill>
                <a:effectLst/>
                <a:latin typeface="Slack-Lato"/>
              </a:rPr>
              <a:t>increase cost from the lowest to the highest in tuition in an out-of-state 4 year public education in 2021.</a:t>
            </a:r>
            <a:endParaRPr lang="en-US" sz="1400" dirty="0"/>
          </a:p>
        </p:txBody>
      </p:sp>
      <p:sp>
        <p:nvSpPr>
          <p:cNvPr id="3" name="TextBox 2">
            <a:extLst>
              <a:ext uri="{FF2B5EF4-FFF2-40B4-BE49-F238E27FC236}">
                <a16:creationId xmlns:a16="http://schemas.microsoft.com/office/drawing/2014/main" id="{891C5393-5025-E5C6-2341-8F7DE2AB35A3}"/>
              </a:ext>
            </a:extLst>
          </p:cNvPr>
          <p:cNvSpPr txBox="1"/>
          <p:nvPr/>
        </p:nvSpPr>
        <p:spPr>
          <a:xfrm>
            <a:off x="7965742" y="4652939"/>
            <a:ext cx="4059937" cy="2031325"/>
          </a:xfrm>
          <a:prstGeom prst="rect">
            <a:avLst/>
          </a:prstGeom>
          <a:noFill/>
        </p:spPr>
        <p:txBody>
          <a:bodyPr wrap="square" rtlCol="0">
            <a:spAutoFit/>
          </a:bodyPr>
          <a:lstStyle/>
          <a:p>
            <a:r>
              <a:rPr lang="en-US" b="1" i="0" dirty="0">
                <a:solidFill>
                  <a:srgbClr val="1D1C1D"/>
                </a:solidFill>
                <a:effectLst/>
                <a:latin typeface="Slack-Lato"/>
              </a:rPr>
              <a:t>Five highest cost states for a 4 year public education (2021)</a:t>
            </a:r>
            <a:br>
              <a:rPr lang="en-US" dirty="0"/>
            </a:br>
            <a:r>
              <a:rPr lang="en-US" b="0" i="0" dirty="0">
                <a:solidFill>
                  <a:srgbClr val="1D1C1D"/>
                </a:solidFill>
                <a:effectLst/>
                <a:latin typeface="Slack-Lato"/>
              </a:rPr>
              <a:t>1. Vermont ($</a:t>
            </a:r>
            <a:r>
              <a:rPr lang="en-US" dirty="0">
                <a:solidFill>
                  <a:srgbClr val="1D1C1D"/>
                </a:solidFill>
                <a:latin typeface="Slack-Lato"/>
              </a:rPr>
              <a:t>41,963</a:t>
            </a:r>
            <a:r>
              <a:rPr lang="en-US" b="0" i="0" dirty="0">
                <a:solidFill>
                  <a:srgbClr val="1D1C1D"/>
                </a:solidFill>
                <a:effectLst/>
                <a:latin typeface="Slack-Lato"/>
              </a:rPr>
              <a:t>)</a:t>
            </a:r>
            <a:br>
              <a:rPr lang="en-US" dirty="0"/>
            </a:br>
            <a:r>
              <a:rPr lang="en-US" b="0" i="0" dirty="0">
                <a:solidFill>
                  <a:srgbClr val="1D1C1D"/>
                </a:solidFill>
                <a:effectLst/>
                <a:latin typeface="Slack-Lato"/>
              </a:rPr>
              <a:t>2. Michigan ($</a:t>
            </a:r>
            <a:r>
              <a:rPr lang="en-US" dirty="0">
                <a:solidFill>
                  <a:srgbClr val="1D1C1D"/>
                </a:solidFill>
                <a:latin typeface="Slack-Lato"/>
              </a:rPr>
              <a:t>39,427</a:t>
            </a:r>
            <a:r>
              <a:rPr lang="en-US" b="0" i="0" dirty="0">
                <a:solidFill>
                  <a:srgbClr val="1D1C1D"/>
                </a:solidFill>
                <a:effectLst/>
                <a:latin typeface="Slack-Lato"/>
              </a:rPr>
              <a:t>)</a:t>
            </a:r>
          </a:p>
          <a:p>
            <a:r>
              <a:rPr lang="en-US" dirty="0">
                <a:solidFill>
                  <a:srgbClr val="1D1C1D"/>
                </a:solidFill>
                <a:latin typeface="Slack-Lato"/>
              </a:rPr>
              <a:t>3</a:t>
            </a:r>
            <a:r>
              <a:rPr lang="en-US" b="0" i="0" dirty="0">
                <a:solidFill>
                  <a:srgbClr val="1D1C1D"/>
                </a:solidFill>
                <a:effectLst/>
                <a:latin typeface="Slack-Lato"/>
              </a:rPr>
              <a:t>. Connecticut($36,881)</a:t>
            </a:r>
            <a:br>
              <a:rPr lang="en-US" dirty="0"/>
            </a:br>
            <a:r>
              <a:rPr lang="en-US" dirty="0">
                <a:solidFill>
                  <a:srgbClr val="1D1C1D"/>
                </a:solidFill>
                <a:latin typeface="Slack-Lato"/>
              </a:rPr>
              <a:t>4</a:t>
            </a:r>
            <a:r>
              <a:rPr lang="en-US" b="0" i="0" dirty="0">
                <a:solidFill>
                  <a:srgbClr val="1D1C1D"/>
                </a:solidFill>
                <a:effectLst/>
                <a:latin typeface="Slack-Lato"/>
              </a:rPr>
              <a:t>. Virginia ($36,881)</a:t>
            </a:r>
            <a:br>
              <a:rPr lang="en-US" dirty="0"/>
            </a:br>
            <a:r>
              <a:rPr lang="en-US" dirty="0"/>
              <a:t>5. </a:t>
            </a:r>
            <a:r>
              <a:rPr lang="en-US" dirty="0">
                <a:solidFill>
                  <a:srgbClr val="1D1C1D"/>
                </a:solidFill>
                <a:latin typeface="Slack-Lato"/>
              </a:rPr>
              <a:t>California </a:t>
            </a:r>
            <a:r>
              <a:rPr lang="en-US" b="0" i="0" dirty="0">
                <a:solidFill>
                  <a:srgbClr val="1D1C1D"/>
                </a:solidFill>
                <a:effectLst/>
                <a:latin typeface="Slack-Lato"/>
              </a:rPr>
              <a:t>($34,398)</a:t>
            </a:r>
            <a:endParaRPr lang="en-US" dirty="0"/>
          </a:p>
        </p:txBody>
      </p:sp>
      <p:sp>
        <p:nvSpPr>
          <p:cNvPr id="4" name="TextBox 3">
            <a:extLst>
              <a:ext uri="{FF2B5EF4-FFF2-40B4-BE49-F238E27FC236}">
                <a16:creationId xmlns:a16="http://schemas.microsoft.com/office/drawing/2014/main" id="{0519C127-31C9-39F9-3655-860CB499927F}"/>
              </a:ext>
            </a:extLst>
          </p:cNvPr>
          <p:cNvSpPr txBox="1"/>
          <p:nvPr/>
        </p:nvSpPr>
        <p:spPr>
          <a:xfrm>
            <a:off x="4402645" y="4652938"/>
            <a:ext cx="3776472" cy="2031325"/>
          </a:xfrm>
          <a:prstGeom prst="rect">
            <a:avLst/>
          </a:prstGeom>
          <a:noFill/>
        </p:spPr>
        <p:txBody>
          <a:bodyPr wrap="square" rtlCol="0">
            <a:spAutoFit/>
          </a:bodyPr>
          <a:lstStyle/>
          <a:p>
            <a:r>
              <a:rPr lang="en-US" b="1" i="0" dirty="0">
                <a:solidFill>
                  <a:srgbClr val="1D1C1D"/>
                </a:solidFill>
                <a:effectLst/>
                <a:latin typeface="Slack-Lato"/>
              </a:rPr>
              <a:t>Five l</a:t>
            </a:r>
            <a:r>
              <a:rPr lang="en-US" b="1" dirty="0">
                <a:solidFill>
                  <a:srgbClr val="1D1C1D"/>
                </a:solidFill>
                <a:latin typeface="Slack-Lato"/>
              </a:rPr>
              <a:t>owest</a:t>
            </a:r>
            <a:r>
              <a:rPr lang="en-US" b="1" i="0" dirty="0">
                <a:solidFill>
                  <a:srgbClr val="1D1C1D"/>
                </a:solidFill>
                <a:effectLst/>
                <a:latin typeface="Slack-Lato"/>
              </a:rPr>
              <a:t> cost states for a 4 year public education</a:t>
            </a:r>
            <a:r>
              <a:rPr lang="en-US" b="0" i="0" dirty="0">
                <a:solidFill>
                  <a:srgbClr val="1D1C1D"/>
                </a:solidFill>
                <a:effectLst/>
                <a:latin typeface="Slack-Lato"/>
              </a:rPr>
              <a:t> </a:t>
            </a:r>
            <a:r>
              <a:rPr lang="en-US" b="1" i="0" dirty="0">
                <a:solidFill>
                  <a:srgbClr val="1D1C1D"/>
                </a:solidFill>
                <a:effectLst/>
                <a:latin typeface="Slack-Lato"/>
              </a:rPr>
              <a:t>(</a:t>
            </a:r>
            <a:r>
              <a:rPr lang="en-US" b="1" dirty="0">
                <a:solidFill>
                  <a:srgbClr val="1D1C1D"/>
                </a:solidFill>
                <a:latin typeface="Slack-Lato"/>
              </a:rPr>
              <a:t>2021</a:t>
            </a:r>
            <a:r>
              <a:rPr lang="en-US" b="1" i="0" dirty="0">
                <a:solidFill>
                  <a:srgbClr val="1D1C1D"/>
                </a:solidFill>
                <a:effectLst/>
                <a:latin typeface="Slack-Lato"/>
              </a:rPr>
              <a:t>)</a:t>
            </a:r>
            <a:br>
              <a:rPr lang="en-US" dirty="0"/>
            </a:br>
            <a:r>
              <a:rPr lang="en-US" dirty="0"/>
              <a:t>1. </a:t>
            </a:r>
            <a:r>
              <a:rPr lang="en-US" b="0" i="0" dirty="0">
                <a:solidFill>
                  <a:srgbClr val="1D1C1D"/>
                </a:solidFill>
                <a:effectLst/>
                <a:latin typeface="Slack-Lato"/>
              </a:rPr>
              <a:t>South Dakota ($12,924)</a:t>
            </a:r>
          </a:p>
          <a:p>
            <a:r>
              <a:rPr lang="en-US" b="0" i="0" dirty="0">
                <a:solidFill>
                  <a:srgbClr val="1D1C1D"/>
                </a:solidFill>
                <a:effectLst/>
                <a:latin typeface="Slack-Lato"/>
              </a:rPr>
              <a:t>2. District of Columbia ($14,540)</a:t>
            </a:r>
            <a:br>
              <a:rPr lang="en-US" dirty="0"/>
            </a:br>
            <a:r>
              <a:rPr lang="en-US" dirty="0"/>
              <a:t>3. </a:t>
            </a:r>
            <a:r>
              <a:rPr lang="en-US" b="0" i="0" dirty="0">
                <a:solidFill>
                  <a:srgbClr val="1D1C1D"/>
                </a:solidFill>
                <a:effectLst/>
                <a:latin typeface="Slack-Lato"/>
              </a:rPr>
              <a:t>Wyoming ($14,803)</a:t>
            </a:r>
            <a:br>
              <a:rPr lang="en-US" dirty="0"/>
            </a:br>
            <a:r>
              <a:rPr lang="en-US" dirty="0"/>
              <a:t>4. </a:t>
            </a:r>
            <a:r>
              <a:rPr lang="en-US" b="0" i="0" dirty="0">
                <a:solidFill>
                  <a:srgbClr val="1D1C1D"/>
                </a:solidFill>
                <a:effectLst/>
                <a:latin typeface="Slack-Lato"/>
              </a:rPr>
              <a:t>North Dakota ($</a:t>
            </a:r>
            <a:r>
              <a:rPr lang="en-US" dirty="0">
                <a:solidFill>
                  <a:srgbClr val="1D1C1D"/>
                </a:solidFill>
                <a:latin typeface="Slack-Lato"/>
              </a:rPr>
              <a:t>18,514</a:t>
            </a:r>
            <a:r>
              <a:rPr lang="en-US" b="0" i="0" dirty="0">
                <a:solidFill>
                  <a:srgbClr val="1D1C1D"/>
                </a:solidFill>
                <a:effectLst/>
                <a:latin typeface="Slack-Lato"/>
              </a:rPr>
              <a:t>)</a:t>
            </a:r>
            <a:br>
              <a:rPr lang="en-US" dirty="0"/>
            </a:br>
            <a:r>
              <a:rPr lang="en-US" dirty="0"/>
              <a:t>5. </a:t>
            </a:r>
            <a:r>
              <a:rPr lang="en-US" b="0" i="0" dirty="0">
                <a:solidFill>
                  <a:srgbClr val="1D1C1D"/>
                </a:solidFill>
                <a:effectLst/>
                <a:latin typeface="Slack-Lato"/>
              </a:rPr>
              <a:t>New Mexico ($19,021)</a:t>
            </a:r>
            <a:endParaRPr lang="en-US" dirty="0"/>
          </a:p>
        </p:txBody>
      </p:sp>
      <p:pic>
        <p:nvPicPr>
          <p:cNvPr id="18" name="Picture 17">
            <a:extLst>
              <a:ext uri="{FF2B5EF4-FFF2-40B4-BE49-F238E27FC236}">
                <a16:creationId xmlns:a16="http://schemas.microsoft.com/office/drawing/2014/main" id="{B1E1C40D-81D8-A80C-B22D-7A7E2FBE0BE5}"/>
              </a:ext>
            </a:extLst>
          </p:cNvPr>
          <p:cNvPicPr>
            <a:picLocks noChangeAspect="1"/>
          </p:cNvPicPr>
          <p:nvPr/>
        </p:nvPicPr>
        <p:blipFill>
          <a:blip r:embed="rId2"/>
          <a:stretch>
            <a:fillRect/>
          </a:stretch>
        </p:blipFill>
        <p:spPr>
          <a:xfrm>
            <a:off x="166322" y="1701952"/>
            <a:ext cx="5734798" cy="2409139"/>
          </a:xfrm>
          <a:prstGeom prst="rect">
            <a:avLst/>
          </a:prstGeom>
        </p:spPr>
      </p:pic>
      <p:pic>
        <p:nvPicPr>
          <p:cNvPr id="20" name="Picture 19">
            <a:extLst>
              <a:ext uri="{FF2B5EF4-FFF2-40B4-BE49-F238E27FC236}">
                <a16:creationId xmlns:a16="http://schemas.microsoft.com/office/drawing/2014/main" id="{45D05F46-E3BB-7EA7-8720-6C581E2CE532}"/>
              </a:ext>
            </a:extLst>
          </p:cNvPr>
          <p:cNvPicPr>
            <a:picLocks noChangeAspect="1"/>
          </p:cNvPicPr>
          <p:nvPr/>
        </p:nvPicPr>
        <p:blipFill>
          <a:blip r:embed="rId3"/>
          <a:stretch>
            <a:fillRect/>
          </a:stretch>
        </p:blipFill>
        <p:spPr>
          <a:xfrm>
            <a:off x="6290881" y="1701952"/>
            <a:ext cx="5734798" cy="2394560"/>
          </a:xfrm>
          <a:prstGeom prst="rect">
            <a:avLst/>
          </a:prstGeom>
        </p:spPr>
      </p:pic>
    </p:spTree>
    <p:extLst>
      <p:ext uri="{BB962C8B-B14F-4D97-AF65-F5344CB8AC3E}">
        <p14:creationId xmlns:p14="http://schemas.microsoft.com/office/powerpoint/2010/main" val="25243385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247E1F8-BC89-6D69-F012-77FE16FA0BE0}"/>
              </a:ext>
            </a:extLst>
          </p:cNvPr>
          <p:cNvPicPr>
            <a:picLocks noChangeAspect="1"/>
          </p:cNvPicPr>
          <p:nvPr/>
        </p:nvPicPr>
        <p:blipFill>
          <a:blip r:embed="rId2"/>
          <a:stretch>
            <a:fillRect/>
          </a:stretch>
        </p:blipFill>
        <p:spPr>
          <a:xfrm>
            <a:off x="3783864" y="132655"/>
            <a:ext cx="8331936" cy="3588953"/>
          </a:xfrm>
          <a:prstGeom prst="rect">
            <a:avLst/>
          </a:prstGeom>
        </p:spPr>
      </p:pic>
      <p:sp>
        <p:nvSpPr>
          <p:cNvPr id="2" name="TextBox 1">
            <a:extLst>
              <a:ext uri="{FF2B5EF4-FFF2-40B4-BE49-F238E27FC236}">
                <a16:creationId xmlns:a16="http://schemas.microsoft.com/office/drawing/2014/main" id="{C054747A-EB4D-FEC1-322A-124FA8208CFA}"/>
              </a:ext>
            </a:extLst>
          </p:cNvPr>
          <p:cNvSpPr txBox="1"/>
          <p:nvPr/>
        </p:nvSpPr>
        <p:spPr>
          <a:xfrm>
            <a:off x="314960" y="1486012"/>
            <a:ext cx="3300983" cy="2031325"/>
          </a:xfrm>
          <a:prstGeom prst="rect">
            <a:avLst/>
          </a:prstGeom>
          <a:noFill/>
        </p:spPr>
        <p:txBody>
          <a:bodyPr wrap="square" rtlCol="0">
            <a:spAutoFit/>
          </a:bodyPr>
          <a:lstStyle/>
          <a:p>
            <a:r>
              <a:rPr lang="en-US" sz="1400" b="1" dirty="0"/>
              <a:t>Analysis</a:t>
            </a:r>
            <a:r>
              <a:rPr lang="en-US" sz="1400" dirty="0"/>
              <a:t>:  We can see in this plot the lowest to the highest and below in this histogram we can see the typical bins that the cost represents.</a:t>
            </a:r>
          </a:p>
          <a:p>
            <a:r>
              <a:rPr lang="en-US" sz="1400" dirty="0"/>
              <a:t> </a:t>
            </a:r>
          </a:p>
          <a:p>
            <a:r>
              <a:rPr lang="en-US" sz="1400" dirty="0"/>
              <a:t>Within the low to high ranges, the mean is $26,711but the typical budget show between $22k and $33K for a Public 4-year Education. </a:t>
            </a:r>
          </a:p>
        </p:txBody>
      </p:sp>
      <p:sp>
        <p:nvSpPr>
          <p:cNvPr id="4" name="TextBox 3">
            <a:extLst>
              <a:ext uri="{FF2B5EF4-FFF2-40B4-BE49-F238E27FC236}">
                <a16:creationId xmlns:a16="http://schemas.microsoft.com/office/drawing/2014/main" id="{2443BAF3-AF72-5728-4382-0643B27FF70A}"/>
              </a:ext>
            </a:extLst>
          </p:cNvPr>
          <p:cNvSpPr txBox="1"/>
          <p:nvPr/>
        </p:nvSpPr>
        <p:spPr>
          <a:xfrm>
            <a:off x="3936563" y="4745736"/>
            <a:ext cx="4082725" cy="646331"/>
          </a:xfrm>
          <a:prstGeom prst="rect">
            <a:avLst/>
          </a:prstGeom>
          <a:noFill/>
        </p:spPr>
        <p:txBody>
          <a:bodyPr wrap="square" rtlCol="0">
            <a:spAutoFit/>
          </a:bodyPr>
          <a:lstStyle/>
          <a:p>
            <a:br>
              <a:rPr lang="en-US" dirty="0"/>
            </a:br>
            <a:endParaRPr lang="en-US" dirty="0"/>
          </a:p>
        </p:txBody>
      </p:sp>
      <p:pic>
        <p:nvPicPr>
          <p:cNvPr id="9" name="Picture 8">
            <a:extLst>
              <a:ext uri="{FF2B5EF4-FFF2-40B4-BE49-F238E27FC236}">
                <a16:creationId xmlns:a16="http://schemas.microsoft.com/office/drawing/2014/main" id="{D3BFDDCB-8486-9A69-3907-7CFD4BFC1927}"/>
              </a:ext>
            </a:extLst>
          </p:cNvPr>
          <p:cNvPicPr>
            <a:picLocks noChangeAspect="1"/>
          </p:cNvPicPr>
          <p:nvPr/>
        </p:nvPicPr>
        <p:blipFill>
          <a:blip r:embed="rId3"/>
          <a:stretch>
            <a:fillRect/>
          </a:stretch>
        </p:blipFill>
        <p:spPr>
          <a:xfrm>
            <a:off x="404154" y="3721608"/>
            <a:ext cx="9009653" cy="2884075"/>
          </a:xfrm>
          <a:prstGeom prst="rect">
            <a:avLst/>
          </a:prstGeom>
        </p:spPr>
      </p:pic>
    </p:spTree>
    <p:extLst>
      <p:ext uri="{BB962C8B-B14F-4D97-AF65-F5344CB8AC3E}">
        <p14:creationId xmlns:p14="http://schemas.microsoft.com/office/powerpoint/2010/main" val="19386404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D32E27-0B32-8561-6E1A-2EE9295D6CEF}"/>
              </a:ext>
            </a:extLst>
          </p:cNvPr>
          <p:cNvSpPr>
            <a:spLocks noGrp="1"/>
          </p:cNvSpPr>
          <p:nvPr>
            <p:ph type="title"/>
          </p:nvPr>
        </p:nvSpPr>
        <p:spPr>
          <a:xfrm>
            <a:off x="346869" y="944655"/>
            <a:ext cx="11522043" cy="932371"/>
          </a:xfrm>
        </p:spPr>
        <p:txBody>
          <a:bodyPr>
            <a:normAutofit/>
          </a:bodyPr>
          <a:lstStyle/>
          <a:p>
            <a:pPr algn="ctr"/>
            <a:r>
              <a:rPr lang="en-US" sz="2400" b="0" dirty="0">
                <a:effectLst/>
                <a:latin typeface="Consolas" panose="020B0609020204030204" pitchFamily="49" charset="0"/>
              </a:rPr>
              <a:t>2021 Average Fees/Tuition Cost of a 4 Year</a:t>
            </a:r>
            <a:r>
              <a:rPr lang="en-US" sz="2400" dirty="0">
                <a:latin typeface="Consolas" panose="020B0609020204030204" pitchFamily="49" charset="0"/>
              </a:rPr>
              <a:t> Private</a:t>
            </a:r>
            <a:r>
              <a:rPr lang="en-US" sz="2400" b="0" dirty="0">
                <a:effectLst/>
                <a:latin typeface="Consolas" panose="020B0609020204030204" pitchFamily="49" charset="0"/>
              </a:rPr>
              <a:t> Education</a:t>
            </a:r>
          </a:p>
        </p:txBody>
      </p:sp>
      <p:sp>
        <p:nvSpPr>
          <p:cNvPr id="7" name="TextBox 6">
            <a:extLst>
              <a:ext uri="{FF2B5EF4-FFF2-40B4-BE49-F238E27FC236}">
                <a16:creationId xmlns:a16="http://schemas.microsoft.com/office/drawing/2014/main" id="{D85AEB92-120C-4639-8CF1-5C7A46460F19}"/>
              </a:ext>
            </a:extLst>
          </p:cNvPr>
          <p:cNvSpPr txBox="1"/>
          <p:nvPr/>
        </p:nvSpPr>
        <p:spPr>
          <a:xfrm>
            <a:off x="166321" y="4826675"/>
            <a:ext cx="4024680" cy="1169551"/>
          </a:xfrm>
          <a:prstGeom prst="rect">
            <a:avLst/>
          </a:prstGeom>
          <a:noFill/>
        </p:spPr>
        <p:txBody>
          <a:bodyPr wrap="square" rtlCol="0">
            <a:spAutoFit/>
          </a:bodyPr>
          <a:lstStyle/>
          <a:p>
            <a:r>
              <a:rPr lang="en-US" sz="1400" b="1" dirty="0"/>
              <a:t>Analysis</a:t>
            </a:r>
            <a:r>
              <a:rPr lang="en-US" sz="1400" dirty="0"/>
              <a:t>:   </a:t>
            </a:r>
            <a:br>
              <a:rPr lang="en-US" sz="1400" dirty="0"/>
            </a:br>
            <a:r>
              <a:rPr lang="en-US" sz="1400" b="0" i="0" dirty="0">
                <a:solidFill>
                  <a:srgbClr val="1D1C1D"/>
                </a:solidFill>
                <a:effectLst/>
                <a:latin typeface="Slack-Lato"/>
              </a:rPr>
              <a:t>There’s a difference of $</a:t>
            </a:r>
            <a:r>
              <a:rPr lang="en-US" sz="1400" b="1" i="0" dirty="0">
                <a:solidFill>
                  <a:srgbClr val="1D1C1D"/>
                </a:solidFill>
                <a:effectLst/>
                <a:latin typeface="Slack-Lato"/>
              </a:rPr>
              <a:t>42,400 between the highest and lowest avg tuition</a:t>
            </a:r>
            <a:r>
              <a:rPr lang="en-US" sz="1400" b="0" i="0" dirty="0">
                <a:solidFill>
                  <a:srgbClr val="1D1C1D"/>
                </a:solidFill>
                <a:effectLst/>
                <a:latin typeface="Slack-Lato"/>
              </a:rPr>
              <a:t> which is a </a:t>
            </a:r>
            <a:r>
              <a:rPr lang="en-US" sz="1400" b="1" dirty="0">
                <a:solidFill>
                  <a:srgbClr val="1D1C1D"/>
                </a:solidFill>
                <a:latin typeface="Slack-Lato"/>
              </a:rPr>
              <a:t>627.96</a:t>
            </a:r>
            <a:r>
              <a:rPr lang="en-US" sz="1400" b="1" i="0" dirty="0">
                <a:solidFill>
                  <a:srgbClr val="1D1C1D"/>
                </a:solidFill>
                <a:effectLst/>
                <a:latin typeface="Slack-Lato"/>
              </a:rPr>
              <a:t>% </a:t>
            </a:r>
            <a:r>
              <a:rPr lang="en-US" sz="1400" b="0" i="0" dirty="0">
                <a:solidFill>
                  <a:srgbClr val="1D1C1D"/>
                </a:solidFill>
                <a:effectLst/>
                <a:latin typeface="Slack-Lato"/>
              </a:rPr>
              <a:t>increase cost from the lowest to the highest in tuition in an out-of-state 4-year private education in 2021.</a:t>
            </a:r>
            <a:endParaRPr lang="en-US" sz="1400" dirty="0"/>
          </a:p>
        </p:txBody>
      </p:sp>
      <p:sp>
        <p:nvSpPr>
          <p:cNvPr id="3" name="TextBox 2">
            <a:extLst>
              <a:ext uri="{FF2B5EF4-FFF2-40B4-BE49-F238E27FC236}">
                <a16:creationId xmlns:a16="http://schemas.microsoft.com/office/drawing/2014/main" id="{891C5393-5025-E5C6-2341-8F7DE2AB35A3}"/>
              </a:ext>
            </a:extLst>
          </p:cNvPr>
          <p:cNvSpPr txBox="1"/>
          <p:nvPr/>
        </p:nvSpPr>
        <p:spPr>
          <a:xfrm>
            <a:off x="7882125" y="4657708"/>
            <a:ext cx="4059937" cy="2031325"/>
          </a:xfrm>
          <a:prstGeom prst="rect">
            <a:avLst/>
          </a:prstGeom>
          <a:noFill/>
        </p:spPr>
        <p:txBody>
          <a:bodyPr wrap="square" rtlCol="0">
            <a:spAutoFit/>
          </a:bodyPr>
          <a:lstStyle/>
          <a:p>
            <a:r>
              <a:rPr lang="en-US" b="1" i="0" dirty="0">
                <a:solidFill>
                  <a:srgbClr val="1D1C1D"/>
                </a:solidFill>
                <a:effectLst/>
                <a:latin typeface="Slack-Lato"/>
              </a:rPr>
              <a:t>Five highest cost states for a 4 year </a:t>
            </a:r>
            <a:r>
              <a:rPr lang="en-US" b="1" i="0" dirty="0">
                <a:effectLst/>
                <a:latin typeface="Slack-Lato"/>
              </a:rPr>
              <a:t>public education (2021)</a:t>
            </a:r>
            <a:br>
              <a:rPr lang="en-US" dirty="0"/>
            </a:br>
            <a:r>
              <a:rPr lang="en-US" b="0" i="0" dirty="0">
                <a:effectLst/>
                <a:latin typeface="Slack-Lato"/>
              </a:rPr>
              <a:t>1. </a:t>
            </a:r>
            <a:r>
              <a:rPr lang="en-US" b="0" i="0" dirty="0">
                <a:effectLst/>
                <a:latin typeface="Segoe WPC"/>
              </a:rPr>
              <a:t>Massachusetts</a:t>
            </a:r>
            <a:r>
              <a:rPr lang="en-US" b="0" i="0" dirty="0">
                <a:effectLst/>
                <a:latin typeface="Slack-Lato"/>
              </a:rPr>
              <a:t> ($</a:t>
            </a:r>
            <a:r>
              <a:rPr lang="en-US" b="0" i="0" dirty="0">
                <a:effectLst/>
                <a:latin typeface="Segoe WPC"/>
              </a:rPr>
              <a:t> 49,152</a:t>
            </a:r>
            <a:r>
              <a:rPr lang="en-US" b="0" i="0" dirty="0">
                <a:effectLst/>
                <a:latin typeface="Slack-Lato"/>
              </a:rPr>
              <a:t>)</a:t>
            </a:r>
            <a:br>
              <a:rPr lang="en-US" dirty="0"/>
            </a:br>
            <a:r>
              <a:rPr lang="en-US" b="0" i="0" dirty="0">
                <a:effectLst/>
                <a:latin typeface="Slack-Lato"/>
              </a:rPr>
              <a:t>2. </a:t>
            </a:r>
            <a:r>
              <a:rPr lang="en-US" b="0" i="0" dirty="0">
                <a:effectLst/>
                <a:latin typeface="Segoe WPC"/>
              </a:rPr>
              <a:t>Vermont</a:t>
            </a:r>
            <a:r>
              <a:rPr lang="en-US" b="0" i="0" dirty="0">
                <a:effectLst/>
                <a:latin typeface="Slack-Lato"/>
              </a:rPr>
              <a:t> ($</a:t>
            </a:r>
            <a:r>
              <a:rPr lang="en-US" b="0" i="0" dirty="0">
                <a:effectLst/>
                <a:latin typeface="Segoe WPC"/>
              </a:rPr>
              <a:t> 48,300</a:t>
            </a:r>
            <a:r>
              <a:rPr lang="en-US" b="0" i="0" dirty="0">
                <a:effectLst/>
                <a:latin typeface="Slack-Lato"/>
              </a:rPr>
              <a:t>)</a:t>
            </a:r>
          </a:p>
          <a:p>
            <a:r>
              <a:rPr lang="en-US" dirty="0">
                <a:latin typeface="Slack-Lato"/>
              </a:rPr>
              <a:t>3</a:t>
            </a:r>
            <a:r>
              <a:rPr lang="en-US" b="0" i="0" dirty="0">
                <a:effectLst/>
                <a:latin typeface="Slack-Lato"/>
              </a:rPr>
              <a:t>. </a:t>
            </a:r>
            <a:r>
              <a:rPr lang="en-US" b="0" i="0" dirty="0">
                <a:effectLst/>
                <a:latin typeface="Segoe WPC"/>
              </a:rPr>
              <a:t>Rhode Island </a:t>
            </a:r>
            <a:r>
              <a:rPr lang="en-US" b="0" i="0" dirty="0">
                <a:effectLst/>
                <a:latin typeface="Slack-Lato"/>
              </a:rPr>
              <a:t>($</a:t>
            </a:r>
            <a:r>
              <a:rPr lang="en-US" b="0" i="0" dirty="0">
                <a:effectLst/>
                <a:latin typeface="Segoe WPC"/>
              </a:rPr>
              <a:t> 45,927</a:t>
            </a:r>
            <a:r>
              <a:rPr lang="en-US" b="0" i="0" dirty="0">
                <a:effectLst/>
                <a:latin typeface="Slack-Lato"/>
              </a:rPr>
              <a:t>)</a:t>
            </a:r>
            <a:br>
              <a:rPr lang="en-US" dirty="0"/>
            </a:br>
            <a:r>
              <a:rPr lang="en-US" dirty="0">
                <a:latin typeface="Slack-Lato"/>
              </a:rPr>
              <a:t>4</a:t>
            </a:r>
            <a:r>
              <a:rPr lang="en-US" b="0" i="0" dirty="0">
                <a:effectLst/>
                <a:latin typeface="Slack-Lato"/>
              </a:rPr>
              <a:t>. </a:t>
            </a:r>
            <a:r>
              <a:rPr lang="en-US" b="0" i="0" dirty="0">
                <a:effectLst/>
                <a:latin typeface="Segoe WPC"/>
              </a:rPr>
              <a:t>Oregon</a:t>
            </a:r>
            <a:r>
              <a:rPr lang="en-US" b="0" i="0" dirty="0">
                <a:effectLst/>
                <a:latin typeface="Slack-Lato"/>
              </a:rPr>
              <a:t> ($</a:t>
            </a:r>
            <a:r>
              <a:rPr lang="en-US" b="0" i="0" dirty="0">
                <a:effectLst/>
                <a:latin typeface="Segoe WPC"/>
              </a:rPr>
              <a:t> 45,166</a:t>
            </a:r>
            <a:r>
              <a:rPr lang="en-US" b="0" i="0" dirty="0">
                <a:effectLst/>
                <a:latin typeface="Slack-Lato"/>
              </a:rPr>
              <a:t>)</a:t>
            </a:r>
            <a:br>
              <a:rPr lang="en-US" dirty="0"/>
            </a:br>
            <a:r>
              <a:rPr lang="en-US" dirty="0"/>
              <a:t>5. </a:t>
            </a:r>
            <a:r>
              <a:rPr lang="en-US" b="0" i="0" dirty="0">
                <a:effectLst/>
                <a:latin typeface="Segoe WPC"/>
              </a:rPr>
              <a:t>District of Columbia</a:t>
            </a:r>
            <a:r>
              <a:rPr lang="en-US" dirty="0">
                <a:latin typeface="Slack-Lato"/>
              </a:rPr>
              <a:t> </a:t>
            </a:r>
            <a:r>
              <a:rPr lang="en-US" b="0" i="0" dirty="0">
                <a:effectLst/>
                <a:latin typeface="Slack-Lato"/>
              </a:rPr>
              <a:t>($</a:t>
            </a:r>
            <a:r>
              <a:rPr lang="en-US" b="0" i="0" dirty="0">
                <a:effectLst/>
                <a:latin typeface="Segoe WPC"/>
              </a:rPr>
              <a:t> 44,692</a:t>
            </a:r>
            <a:r>
              <a:rPr lang="en-US" b="0" i="0" dirty="0">
                <a:effectLst/>
                <a:latin typeface="Slack-Lato"/>
              </a:rPr>
              <a:t>)</a:t>
            </a:r>
            <a:endParaRPr lang="en-US" dirty="0"/>
          </a:p>
        </p:txBody>
      </p:sp>
      <p:sp>
        <p:nvSpPr>
          <p:cNvPr id="4" name="TextBox 3">
            <a:extLst>
              <a:ext uri="{FF2B5EF4-FFF2-40B4-BE49-F238E27FC236}">
                <a16:creationId xmlns:a16="http://schemas.microsoft.com/office/drawing/2014/main" id="{0519C127-31C9-39F9-3655-860CB499927F}"/>
              </a:ext>
            </a:extLst>
          </p:cNvPr>
          <p:cNvSpPr txBox="1"/>
          <p:nvPr/>
        </p:nvSpPr>
        <p:spPr>
          <a:xfrm>
            <a:off x="4207764" y="4657708"/>
            <a:ext cx="3776472" cy="2031325"/>
          </a:xfrm>
          <a:prstGeom prst="rect">
            <a:avLst/>
          </a:prstGeom>
          <a:noFill/>
        </p:spPr>
        <p:txBody>
          <a:bodyPr wrap="square" rtlCol="0">
            <a:spAutoFit/>
          </a:bodyPr>
          <a:lstStyle/>
          <a:p>
            <a:r>
              <a:rPr lang="en-US" b="1" i="0" dirty="0">
                <a:solidFill>
                  <a:srgbClr val="1D1C1D"/>
                </a:solidFill>
                <a:effectLst/>
                <a:latin typeface="Slack-Lato"/>
              </a:rPr>
              <a:t>Five l</a:t>
            </a:r>
            <a:r>
              <a:rPr lang="en-US" b="1" dirty="0">
                <a:solidFill>
                  <a:srgbClr val="1D1C1D"/>
                </a:solidFill>
                <a:latin typeface="Slack-Lato"/>
              </a:rPr>
              <a:t>owest</a:t>
            </a:r>
            <a:r>
              <a:rPr lang="en-US" b="1" i="0" dirty="0">
                <a:solidFill>
                  <a:srgbClr val="1D1C1D"/>
                </a:solidFill>
                <a:effectLst/>
                <a:latin typeface="Slack-Lato"/>
              </a:rPr>
              <a:t> cost states for a 4 year public education</a:t>
            </a:r>
            <a:r>
              <a:rPr lang="en-US" b="0" i="0" dirty="0">
                <a:solidFill>
                  <a:srgbClr val="1D1C1D"/>
                </a:solidFill>
                <a:effectLst/>
                <a:latin typeface="Slack-Lato"/>
              </a:rPr>
              <a:t> </a:t>
            </a:r>
            <a:r>
              <a:rPr lang="en-US" b="1" i="0" dirty="0">
                <a:solidFill>
                  <a:srgbClr val="1D1C1D"/>
                </a:solidFill>
                <a:effectLst/>
                <a:latin typeface="Slack-Lato"/>
              </a:rPr>
              <a:t>(</a:t>
            </a:r>
            <a:r>
              <a:rPr lang="en-US" b="1" dirty="0">
                <a:solidFill>
                  <a:srgbClr val="1D1C1D"/>
                </a:solidFill>
                <a:latin typeface="Slack-Lato"/>
              </a:rPr>
              <a:t>2021</a:t>
            </a:r>
            <a:r>
              <a:rPr lang="en-US" b="1" i="0" dirty="0">
                <a:solidFill>
                  <a:srgbClr val="1D1C1D"/>
                </a:solidFill>
                <a:effectLst/>
                <a:latin typeface="Slack-Lato"/>
              </a:rPr>
              <a:t>)</a:t>
            </a:r>
            <a:br>
              <a:rPr lang="en-US" dirty="0"/>
            </a:br>
            <a:r>
              <a:rPr lang="en-US" dirty="0"/>
              <a:t>1. </a:t>
            </a:r>
            <a:r>
              <a:rPr lang="en-US" b="0" i="0" dirty="0">
                <a:effectLst/>
                <a:latin typeface="Segoe WPC"/>
              </a:rPr>
              <a:t>Idaho</a:t>
            </a:r>
            <a:r>
              <a:rPr lang="en-US" b="0" i="0" dirty="0">
                <a:effectLst/>
                <a:latin typeface="Slack-Lato"/>
              </a:rPr>
              <a:t>($</a:t>
            </a:r>
            <a:r>
              <a:rPr lang="en-US" b="0" i="0" dirty="0">
                <a:effectLst/>
                <a:latin typeface="Segoe WPC"/>
              </a:rPr>
              <a:t>6,752</a:t>
            </a:r>
            <a:r>
              <a:rPr lang="en-US" b="0" i="0" dirty="0">
                <a:effectLst/>
                <a:latin typeface="Slack-Lato"/>
              </a:rPr>
              <a:t>)</a:t>
            </a:r>
          </a:p>
          <a:p>
            <a:r>
              <a:rPr lang="en-US" b="0" i="0" dirty="0">
                <a:effectLst/>
                <a:latin typeface="Slack-Lato"/>
              </a:rPr>
              <a:t>2. </a:t>
            </a:r>
            <a:r>
              <a:rPr lang="en-US" b="0" i="0" dirty="0">
                <a:effectLst/>
                <a:latin typeface="Segoe WPC"/>
              </a:rPr>
              <a:t>Utah</a:t>
            </a:r>
            <a:r>
              <a:rPr lang="en-US" b="0" i="0" dirty="0">
                <a:effectLst/>
                <a:latin typeface="Slack-Lato"/>
              </a:rPr>
              <a:t>($</a:t>
            </a:r>
            <a:r>
              <a:rPr lang="en-US" b="0" i="0" dirty="0">
                <a:effectLst/>
                <a:latin typeface="Segoe WPC"/>
              </a:rPr>
              <a:t>7,852</a:t>
            </a:r>
            <a:r>
              <a:rPr lang="en-US" b="0" i="0" dirty="0">
                <a:effectLst/>
                <a:latin typeface="Slack-Lato"/>
              </a:rPr>
              <a:t>)</a:t>
            </a:r>
            <a:br>
              <a:rPr lang="en-US" dirty="0"/>
            </a:br>
            <a:r>
              <a:rPr lang="en-US" dirty="0"/>
              <a:t>3. </a:t>
            </a:r>
            <a:r>
              <a:rPr lang="en-US" b="0" i="0" dirty="0">
                <a:effectLst/>
                <a:latin typeface="Segoe WPC"/>
              </a:rPr>
              <a:t>West Virginia</a:t>
            </a:r>
            <a:r>
              <a:rPr lang="en-US" b="0" i="0" dirty="0">
                <a:effectLst/>
                <a:latin typeface="Slack-Lato"/>
              </a:rPr>
              <a:t> ($</a:t>
            </a:r>
            <a:r>
              <a:rPr lang="en-US" b="0" i="0" dirty="0">
                <a:effectLst/>
                <a:latin typeface="Segoe WPC"/>
              </a:rPr>
              <a:t>12,673</a:t>
            </a:r>
            <a:r>
              <a:rPr lang="en-US" b="0" i="0" dirty="0">
                <a:effectLst/>
                <a:latin typeface="Slack-Lato"/>
              </a:rPr>
              <a:t>)</a:t>
            </a:r>
            <a:br>
              <a:rPr lang="en-US" dirty="0"/>
            </a:br>
            <a:r>
              <a:rPr lang="en-US" dirty="0"/>
              <a:t>4. </a:t>
            </a:r>
            <a:r>
              <a:rPr lang="en-US" b="0" i="0" dirty="0">
                <a:effectLst/>
                <a:latin typeface="Segoe WPC"/>
              </a:rPr>
              <a:t>Arizona</a:t>
            </a:r>
            <a:r>
              <a:rPr lang="en-US" b="0" i="0" dirty="0">
                <a:effectLst/>
                <a:latin typeface="Slack-Lato"/>
              </a:rPr>
              <a:t>($</a:t>
            </a:r>
            <a:r>
              <a:rPr lang="en-US" b="0" i="0" dirty="0">
                <a:effectLst/>
                <a:latin typeface="Segoe WPC"/>
              </a:rPr>
              <a:t>13,487</a:t>
            </a:r>
            <a:r>
              <a:rPr lang="en-US" b="0" i="0" dirty="0">
                <a:effectLst/>
                <a:latin typeface="Slack-Lato"/>
              </a:rPr>
              <a:t>)</a:t>
            </a:r>
            <a:br>
              <a:rPr lang="en-US" dirty="0"/>
            </a:br>
            <a:r>
              <a:rPr lang="en-US" dirty="0"/>
              <a:t>5. </a:t>
            </a:r>
            <a:r>
              <a:rPr lang="en-US" b="0" i="0" dirty="0">
                <a:effectLst/>
                <a:latin typeface="Segoe WPC"/>
              </a:rPr>
              <a:t>Delaware</a:t>
            </a:r>
            <a:r>
              <a:rPr lang="en-US" b="0" i="0" dirty="0">
                <a:effectLst/>
                <a:latin typeface="Slack-Lato"/>
              </a:rPr>
              <a:t>($</a:t>
            </a:r>
            <a:r>
              <a:rPr lang="en-US" b="0" i="0" dirty="0">
                <a:effectLst/>
                <a:latin typeface="Segoe WPC"/>
              </a:rPr>
              <a:t>15,096</a:t>
            </a:r>
            <a:r>
              <a:rPr lang="en-US" b="0" i="0" dirty="0">
                <a:effectLst/>
                <a:latin typeface="Slack-Lato"/>
              </a:rPr>
              <a:t>)</a:t>
            </a:r>
            <a:endParaRPr lang="en-US" dirty="0"/>
          </a:p>
        </p:txBody>
      </p:sp>
      <p:pic>
        <p:nvPicPr>
          <p:cNvPr id="9" name="Picture 8">
            <a:extLst>
              <a:ext uri="{FF2B5EF4-FFF2-40B4-BE49-F238E27FC236}">
                <a16:creationId xmlns:a16="http://schemas.microsoft.com/office/drawing/2014/main" id="{DB50696C-504C-9CA6-6DBC-E7C38152D7E9}"/>
              </a:ext>
            </a:extLst>
          </p:cNvPr>
          <p:cNvPicPr>
            <a:picLocks noChangeAspect="1"/>
          </p:cNvPicPr>
          <p:nvPr/>
        </p:nvPicPr>
        <p:blipFill>
          <a:blip r:embed="rId2"/>
          <a:stretch>
            <a:fillRect/>
          </a:stretch>
        </p:blipFill>
        <p:spPr>
          <a:xfrm>
            <a:off x="560674" y="1701952"/>
            <a:ext cx="5340446" cy="2373532"/>
          </a:xfrm>
          <a:prstGeom prst="rect">
            <a:avLst/>
          </a:prstGeom>
        </p:spPr>
      </p:pic>
      <p:pic>
        <p:nvPicPr>
          <p:cNvPr id="15" name="Picture 14">
            <a:extLst>
              <a:ext uri="{FF2B5EF4-FFF2-40B4-BE49-F238E27FC236}">
                <a16:creationId xmlns:a16="http://schemas.microsoft.com/office/drawing/2014/main" id="{774A1A10-69A9-DA25-5E43-A2021EFA1DDE}"/>
              </a:ext>
            </a:extLst>
          </p:cNvPr>
          <p:cNvPicPr>
            <a:picLocks noChangeAspect="1"/>
          </p:cNvPicPr>
          <p:nvPr/>
        </p:nvPicPr>
        <p:blipFill>
          <a:blip r:embed="rId3"/>
          <a:stretch>
            <a:fillRect/>
          </a:stretch>
        </p:blipFill>
        <p:spPr>
          <a:xfrm>
            <a:off x="6096000" y="1701952"/>
            <a:ext cx="5772912" cy="2385215"/>
          </a:xfrm>
          <a:prstGeom prst="rect">
            <a:avLst/>
          </a:prstGeom>
        </p:spPr>
      </p:pic>
    </p:spTree>
    <p:extLst>
      <p:ext uri="{BB962C8B-B14F-4D97-AF65-F5344CB8AC3E}">
        <p14:creationId xmlns:p14="http://schemas.microsoft.com/office/powerpoint/2010/main" val="24711982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7944A30-0CF1-374E-0BBB-C35C8C1D57E5}"/>
              </a:ext>
            </a:extLst>
          </p:cNvPr>
          <p:cNvPicPr>
            <a:picLocks noChangeAspect="1"/>
          </p:cNvPicPr>
          <p:nvPr/>
        </p:nvPicPr>
        <p:blipFill>
          <a:blip r:embed="rId2"/>
          <a:stretch>
            <a:fillRect/>
          </a:stretch>
        </p:blipFill>
        <p:spPr>
          <a:xfrm>
            <a:off x="4086930" y="152406"/>
            <a:ext cx="7977908" cy="3184664"/>
          </a:xfrm>
          <a:prstGeom prst="rect">
            <a:avLst/>
          </a:prstGeom>
        </p:spPr>
      </p:pic>
      <p:sp>
        <p:nvSpPr>
          <p:cNvPr id="2" name="TextBox 1">
            <a:extLst>
              <a:ext uri="{FF2B5EF4-FFF2-40B4-BE49-F238E27FC236}">
                <a16:creationId xmlns:a16="http://schemas.microsoft.com/office/drawing/2014/main" id="{DA79D638-6361-CF90-4FD0-80363CAA275E}"/>
              </a:ext>
            </a:extLst>
          </p:cNvPr>
          <p:cNvSpPr txBox="1"/>
          <p:nvPr/>
        </p:nvSpPr>
        <p:spPr>
          <a:xfrm>
            <a:off x="448055" y="1305745"/>
            <a:ext cx="3529274" cy="2031325"/>
          </a:xfrm>
          <a:prstGeom prst="rect">
            <a:avLst/>
          </a:prstGeom>
          <a:noFill/>
        </p:spPr>
        <p:txBody>
          <a:bodyPr wrap="square" rtlCol="0">
            <a:spAutoFit/>
          </a:bodyPr>
          <a:lstStyle/>
          <a:p>
            <a:r>
              <a:rPr lang="en-US" b="1" dirty="0">
                <a:latin typeface="Consolas" panose="020B0609020204030204" pitchFamily="49" charset="0"/>
              </a:rPr>
              <a:t>Analysis</a:t>
            </a:r>
            <a:r>
              <a:rPr lang="en-US" dirty="0"/>
              <a:t>:</a:t>
            </a:r>
          </a:p>
          <a:p>
            <a:r>
              <a:rPr lang="en-US" dirty="0"/>
              <a:t>Like the public schools. </a:t>
            </a:r>
          </a:p>
          <a:p>
            <a:r>
              <a:rPr lang="en-US" sz="1800" dirty="0"/>
              <a:t>Within the low to high ranges, we have a mean of $30,949 but see typical ranges of $25K to $37K for Private 4 year. </a:t>
            </a:r>
          </a:p>
          <a:p>
            <a:endParaRPr lang="en-US" dirty="0"/>
          </a:p>
        </p:txBody>
      </p:sp>
      <p:pic>
        <p:nvPicPr>
          <p:cNvPr id="11" name="Picture 10">
            <a:extLst>
              <a:ext uri="{FF2B5EF4-FFF2-40B4-BE49-F238E27FC236}">
                <a16:creationId xmlns:a16="http://schemas.microsoft.com/office/drawing/2014/main" id="{B1F31622-2EEA-4E61-2A6A-0BE8A341C777}"/>
              </a:ext>
            </a:extLst>
          </p:cNvPr>
          <p:cNvPicPr>
            <a:picLocks noChangeAspect="1"/>
          </p:cNvPicPr>
          <p:nvPr/>
        </p:nvPicPr>
        <p:blipFill>
          <a:blip r:embed="rId3"/>
          <a:stretch>
            <a:fillRect/>
          </a:stretch>
        </p:blipFill>
        <p:spPr>
          <a:xfrm>
            <a:off x="448055" y="3337070"/>
            <a:ext cx="9887429" cy="3184664"/>
          </a:xfrm>
          <a:prstGeom prst="rect">
            <a:avLst/>
          </a:prstGeom>
        </p:spPr>
      </p:pic>
    </p:spTree>
    <p:extLst>
      <p:ext uri="{BB962C8B-B14F-4D97-AF65-F5344CB8AC3E}">
        <p14:creationId xmlns:p14="http://schemas.microsoft.com/office/powerpoint/2010/main" val="16353964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AF1B528-0177-F0A0-08EF-0A92A7B715D1}"/>
              </a:ext>
            </a:extLst>
          </p:cNvPr>
          <p:cNvPicPr>
            <a:picLocks noChangeAspect="1"/>
          </p:cNvPicPr>
          <p:nvPr/>
        </p:nvPicPr>
        <p:blipFill>
          <a:blip r:embed="rId2"/>
          <a:stretch>
            <a:fillRect/>
          </a:stretch>
        </p:blipFill>
        <p:spPr>
          <a:xfrm>
            <a:off x="3530480" y="155662"/>
            <a:ext cx="8450380" cy="3273338"/>
          </a:xfrm>
          <a:prstGeom prst="rect">
            <a:avLst/>
          </a:prstGeom>
        </p:spPr>
      </p:pic>
      <p:sp>
        <p:nvSpPr>
          <p:cNvPr id="2" name="TextBox 1">
            <a:extLst>
              <a:ext uri="{FF2B5EF4-FFF2-40B4-BE49-F238E27FC236}">
                <a16:creationId xmlns:a16="http://schemas.microsoft.com/office/drawing/2014/main" id="{324DEB20-B545-F8ED-9D37-CE615F69227F}"/>
              </a:ext>
            </a:extLst>
          </p:cNvPr>
          <p:cNvSpPr txBox="1"/>
          <p:nvPr/>
        </p:nvSpPr>
        <p:spPr>
          <a:xfrm>
            <a:off x="284292" y="1413122"/>
            <a:ext cx="3291011" cy="1169551"/>
          </a:xfrm>
          <a:prstGeom prst="rect">
            <a:avLst/>
          </a:prstGeom>
          <a:noFill/>
        </p:spPr>
        <p:txBody>
          <a:bodyPr wrap="square" rtlCol="0">
            <a:spAutoFit/>
          </a:bodyPr>
          <a:lstStyle/>
          <a:p>
            <a:r>
              <a:rPr lang="en-US" sz="1400" b="1" dirty="0"/>
              <a:t>Analysis</a:t>
            </a:r>
            <a:r>
              <a:rPr lang="en-US" sz="1400" dirty="0"/>
              <a:t>:</a:t>
            </a:r>
          </a:p>
          <a:p>
            <a:r>
              <a:rPr lang="en-US" sz="1400" dirty="0"/>
              <a:t>2 Year Public. </a:t>
            </a:r>
          </a:p>
          <a:p>
            <a:r>
              <a:rPr lang="en-US" sz="1400" dirty="0"/>
              <a:t>Average 2 year $9397 but has a typical ranges from $7k to $10.5K </a:t>
            </a:r>
          </a:p>
          <a:p>
            <a:endParaRPr lang="en-US" sz="1400" dirty="0"/>
          </a:p>
        </p:txBody>
      </p:sp>
      <p:pic>
        <p:nvPicPr>
          <p:cNvPr id="6" name="Picture 5">
            <a:extLst>
              <a:ext uri="{FF2B5EF4-FFF2-40B4-BE49-F238E27FC236}">
                <a16:creationId xmlns:a16="http://schemas.microsoft.com/office/drawing/2014/main" id="{36339D6B-8728-B33A-D746-3643607CF735}"/>
              </a:ext>
            </a:extLst>
          </p:cNvPr>
          <p:cNvPicPr>
            <a:picLocks noChangeAspect="1"/>
          </p:cNvPicPr>
          <p:nvPr/>
        </p:nvPicPr>
        <p:blipFill>
          <a:blip r:embed="rId3"/>
          <a:stretch>
            <a:fillRect/>
          </a:stretch>
        </p:blipFill>
        <p:spPr>
          <a:xfrm>
            <a:off x="284292" y="3547506"/>
            <a:ext cx="9513365" cy="3045318"/>
          </a:xfrm>
          <a:prstGeom prst="rect">
            <a:avLst/>
          </a:prstGeom>
        </p:spPr>
      </p:pic>
    </p:spTree>
    <p:extLst>
      <p:ext uri="{BB962C8B-B14F-4D97-AF65-F5344CB8AC3E}">
        <p14:creationId xmlns:p14="http://schemas.microsoft.com/office/powerpoint/2010/main" val="18545071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E5224E"/>
      </a:accent1>
      <a:accent2>
        <a:srgbClr val="9D074E"/>
      </a:accent2>
      <a:accent3>
        <a:srgbClr val="7F2294"/>
      </a:accent3>
      <a:accent4>
        <a:srgbClr val="8D65EA"/>
      </a:accent4>
      <a:accent5>
        <a:srgbClr val="588FE2"/>
      </a:accent5>
      <a:accent6>
        <a:srgbClr val="127CA4"/>
      </a:accent6>
      <a:hlink>
        <a:srgbClr val="FB4AB6"/>
      </a:hlink>
      <a:folHlink>
        <a:srgbClr val="F98FE9"/>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6DB8EB18-3657-4051-A897-2ED38832359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TM04033937[[fn=Vapor Trail]]</Template>
  <TotalTime>1193</TotalTime>
  <Words>2373</Words>
  <Application>Microsoft Office PowerPoint</Application>
  <PresentationFormat>Widescreen</PresentationFormat>
  <Paragraphs>178</Paragraphs>
  <Slides>23</Slides>
  <Notes>2</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23</vt:i4>
      </vt:variant>
    </vt:vector>
  </HeadingPairs>
  <TitlesOfParts>
    <vt:vector size="35" baseType="lpstr">
      <vt:lpstr>Arial</vt:lpstr>
      <vt:lpstr>Calibri</vt:lpstr>
      <vt:lpstr>Calibri Light</vt:lpstr>
      <vt:lpstr>Century Gothic</vt:lpstr>
      <vt:lpstr>Consolas</vt:lpstr>
      <vt:lpstr>Courier New</vt:lpstr>
      <vt:lpstr>Segoe WPC</vt:lpstr>
      <vt:lpstr>Slack-Lato</vt:lpstr>
      <vt:lpstr>Symbol</vt:lpstr>
      <vt:lpstr>Times New Roman</vt:lpstr>
      <vt:lpstr>Wingdings</vt:lpstr>
      <vt:lpstr>Vapor Trail</vt:lpstr>
      <vt:lpstr>Average Cost of Undergraduate  Education in the USA </vt:lpstr>
      <vt:lpstr>Data Analysts:</vt:lpstr>
      <vt:lpstr>This research study will answer  the following questions:</vt:lpstr>
      <vt:lpstr>This research study will answer  the following questions:</vt:lpstr>
      <vt:lpstr>2021 Average Fees/Tuition Cost of a 4 Year  Out of state Public Education</vt:lpstr>
      <vt:lpstr>PowerPoint Presentation</vt:lpstr>
      <vt:lpstr>2021 Average Fees/Tuition Cost of a 4 Year Private Education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Average Cost  of Undergraduate Student By State USA</dc:title>
  <dc:creator>Nema Aragones</dc:creator>
  <cp:lastModifiedBy>Robert Bellgraph</cp:lastModifiedBy>
  <cp:revision>19</cp:revision>
  <dcterms:created xsi:type="dcterms:W3CDTF">2023-04-07T00:23:41Z</dcterms:created>
  <dcterms:modified xsi:type="dcterms:W3CDTF">2023-04-11T00:03:23Z</dcterms:modified>
</cp:coreProperties>
</file>